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3" r:id="rId6"/>
  </p:sldMasterIdLst>
  <p:notesMasterIdLst>
    <p:notesMasterId r:id="rId41"/>
  </p:notesMasterIdLst>
  <p:handoutMasterIdLst>
    <p:handoutMasterId r:id="rId42"/>
  </p:handoutMasterIdLst>
  <p:sldIdLst>
    <p:sldId id="276" r:id="rId7"/>
    <p:sldId id="274" r:id="rId8"/>
    <p:sldId id="319" r:id="rId9"/>
    <p:sldId id="318" r:id="rId10"/>
    <p:sldId id="277" r:id="rId11"/>
    <p:sldId id="279" r:id="rId12"/>
    <p:sldId id="284" r:id="rId13"/>
    <p:sldId id="310" r:id="rId14"/>
    <p:sldId id="311" r:id="rId15"/>
    <p:sldId id="309" r:id="rId16"/>
    <p:sldId id="313" r:id="rId17"/>
    <p:sldId id="312" r:id="rId18"/>
    <p:sldId id="280" r:id="rId19"/>
    <p:sldId id="317" r:id="rId20"/>
    <p:sldId id="314" r:id="rId21"/>
    <p:sldId id="285" r:id="rId22"/>
    <p:sldId id="299" r:id="rId23"/>
    <p:sldId id="300" r:id="rId24"/>
    <p:sldId id="301" r:id="rId25"/>
    <p:sldId id="302" r:id="rId26"/>
    <p:sldId id="283" r:id="rId27"/>
    <p:sldId id="287" r:id="rId28"/>
    <p:sldId id="307" r:id="rId29"/>
    <p:sldId id="288" r:id="rId30"/>
    <p:sldId id="289" r:id="rId31"/>
    <p:sldId id="290" r:id="rId32"/>
    <p:sldId id="291" r:id="rId33"/>
    <p:sldId id="292" r:id="rId34"/>
    <p:sldId id="297" r:id="rId35"/>
    <p:sldId id="298" r:id="rId36"/>
    <p:sldId id="293" r:id="rId37"/>
    <p:sldId id="294" r:id="rId38"/>
    <p:sldId id="295" r:id="rId39"/>
    <p:sldId id="296" r:id="rId40"/>
  </p:sldIdLst>
  <p:sldSz cx="9144000" cy="6858000" type="screen4x3"/>
  <p:notesSz cx="9926638" cy="6797675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ald Tijms" initials="GT" lastIdx="1" clrIdx="0">
    <p:extLst>
      <p:ext uri="{19B8F6BF-5375-455C-9EA6-DF929625EA0E}">
        <p15:presenceInfo xmlns:p15="http://schemas.microsoft.com/office/powerpoint/2012/main" userId="S::g.l.tijms@aeres.nl::4d982842-d965-44a8-9f30-27e8688ad1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E28F99-A558-4C39-B278-63D53E775213}" v="2" dt="2024-09-19T16:44:55.1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77" autoAdjust="0"/>
    <p:restoredTop sz="94720" autoAdjust="0"/>
  </p:normalViewPr>
  <p:slideViewPr>
    <p:cSldViewPr>
      <p:cViewPr varScale="1">
        <p:scale>
          <a:sx n="75" d="100"/>
          <a:sy n="75" d="100"/>
        </p:scale>
        <p:origin x="106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commentAuthors" Target="commentAuthors.xml"/><Relationship Id="rId48" Type="http://schemas.microsoft.com/office/2015/10/relationships/revisionInfo" Target="revisionInfo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theme" Target="theme/theme1.xml"/><Relationship Id="rId20" Type="http://schemas.openxmlformats.org/officeDocument/2006/relationships/slide" Target="slides/slide14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1338" y="0"/>
            <a:ext cx="43037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302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1338" y="6456363"/>
            <a:ext cx="4303712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DCF93C4-519D-402B-86E5-82C6CC40A42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720293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02C93-EE2B-4821-81CF-2E85A71EB78B}" type="datetimeFigureOut">
              <a:rPr lang="nl-NL" smtClean="0"/>
              <a:t>25-9-2024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433763" y="849313"/>
            <a:ext cx="3059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2C76EE-5373-429D-8D51-D63BC4AE6D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071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C76EE-5373-429D-8D51-D63BC4AE6DDF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1720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FD431-EBC3-43A1-8A3E-63E6390727C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65788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26E8A-9B19-43E9-A2A4-09F714F0E93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05918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9A5A0-BAE0-4E82-897F-ECF4369BEEA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1349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25-9-2024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043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25-9-2024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4304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25-9-2024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6095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25-9-2024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568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25-9-2024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4580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25-9-2024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639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25-9-2024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2959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25-9-2024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769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1A93A-55AA-40B1-9D76-7D7BF8870A8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514496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25-9-2024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2160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25-9-2024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5351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25-9-2024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7601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 dia f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icture Placeholder 31"/>
          <p:cNvSpPr>
            <a:spLocks noGrp="1"/>
          </p:cNvSpPr>
          <p:nvPr>
            <p:ph type="pic" sz="quarter" idx="12"/>
          </p:nvPr>
        </p:nvSpPr>
        <p:spPr>
          <a:xfrm>
            <a:off x="0" y="1778000"/>
            <a:ext cx="9144000" cy="3748088"/>
          </a:xfrm>
          <a:custGeom>
            <a:avLst/>
            <a:gdLst>
              <a:gd name="connsiteX0" fmla="*/ 0 w 9144000"/>
              <a:gd name="connsiteY0" fmla="*/ 0 h 3748088"/>
              <a:gd name="connsiteX1" fmla="*/ 9144000 w 9144000"/>
              <a:gd name="connsiteY1" fmla="*/ 0 h 3748088"/>
              <a:gd name="connsiteX2" fmla="*/ 9144000 w 9144000"/>
              <a:gd name="connsiteY2" fmla="*/ 3748088 h 3748088"/>
              <a:gd name="connsiteX3" fmla="*/ 3883305 w 9144000"/>
              <a:gd name="connsiteY3" fmla="*/ 3748088 h 3748088"/>
              <a:gd name="connsiteX4" fmla="*/ 3883305 w 9144000"/>
              <a:gd name="connsiteY4" fmla="*/ 3100088 h 3748088"/>
              <a:gd name="connsiteX5" fmla="*/ 0 w 9144000"/>
              <a:gd name="connsiteY5" fmla="*/ 3100088 h 3748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3748088">
                <a:moveTo>
                  <a:pt x="0" y="0"/>
                </a:moveTo>
                <a:lnTo>
                  <a:pt x="9144000" y="0"/>
                </a:lnTo>
                <a:lnTo>
                  <a:pt x="9144000" y="3748088"/>
                </a:lnTo>
                <a:lnTo>
                  <a:pt x="3883305" y="3748088"/>
                </a:lnTo>
                <a:lnTo>
                  <a:pt x="3883305" y="3100088"/>
                </a:lnTo>
                <a:lnTo>
                  <a:pt x="0" y="31000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9144000" cy="1778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nl-NL" sz="1350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4305" y="832511"/>
            <a:ext cx="8236222" cy="708035"/>
          </a:xfrm>
        </p:spPr>
        <p:txBody>
          <a:bodyPr bIns="0" anchor="t" anchorCtr="0">
            <a:normAutofit/>
          </a:bodyPr>
          <a:lstStyle>
            <a:lvl1pPr marL="0" indent="0" algn="l">
              <a:lnSpc>
                <a:spcPct val="100000"/>
              </a:lnSpc>
              <a:buNone/>
              <a:defRPr sz="315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 noProof="0" dirty="0"/>
              <a:t>Klik om subtitel toe te voegen</a:t>
            </a:r>
            <a:endParaRPr lang="nl-NL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457200" y="409435"/>
            <a:ext cx="8233200" cy="547910"/>
          </a:xfrm>
        </p:spPr>
        <p:txBody>
          <a:bodyPr anchor="t">
            <a:normAutofit/>
          </a:bodyPr>
          <a:lstStyle>
            <a:lvl1pPr>
              <a:defRPr sz="315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nl-NL" noProof="0" dirty="0"/>
              <a:t>Klik om titel toe te voegen</a:t>
            </a:r>
            <a:endParaRPr lang="nl-NL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454025" y="2016836"/>
            <a:ext cx="8236250" cy="280988"/>
          </a:xfrm>
        </p:spPr>
        <p:txBody>
          <a:bodyPr>
            <a:noAutofit/>
          </a:bodyPr>
          <a:lstStyle>
            <a:lvl1pPr>
              <a:buFontTx/>
              <a:buNone/>
              <a:defRPr sz="1800">
                <a:solidFill>
                  <a:schemeClr val="bg1"/>
                </a:solidFill>
              </a:defRPr>
            </a:lvl1pPr>
            <a:lvl2pPr marL="1350" indent="0">
              <a:buFontTx/>
              <a:buNone/>
              <a:defRPr sz="1800">
                <a:solidFill>
                  <a:schemeClr val="bg1"/>
                </a:solidFill>
              </a:defRPr>
            </a:lvl2pPr>
            <a:lvl3pPr marL="174150" indent="0">
              <a:buFontTx/>
              <a:buNone/>
              <a:defRPr sz="1800">
                <a:solidFill>
                  <a:schemeClr val="bg1"/>
                </a:solidFill>
              </a:defRPr>
            </a:lvl3pPr>
            <a:lvl4pPr marL="346950" indent="0">
              <a:buFontTx/>
              <a:buNone/>
              <a:defRPr sz="1800">
                <a:solidFill>
                  <a:schemeClr val="bg1"/>
                </a:solidFill>
              </a:defRPr>
            </a:lvl4pPr>
            <a:lvl5pPr marL="346950" indent="0">
              <a:buFontTx/>
              <a:buNone/>
              <a:defRPr sz="1800">
                <a:solidFill>
                  <a:schemeClr val="bg1"/>
                </a:solidFill>
              </a:defRPr>
            </a:lvl5pPr>
            <a:lvl6pPr marL="346950" indent="0">
              <a:buFontTx/>
              <a:buNone/>
              <a:defRPr sz="1800">
                <a:solidFill>
                  <a:schemeClr val="bg1"/>
                </a:solidFill>
              </a:defRPr>
            </a:lvl6pPr>
            <a:lvl7pPr marL="346950" indent="0">
              <a:buFontTx/>
              <a:buNone/>
              <a:defRPr sz="1800">
                <a:solidFill>
                  <a:schemeClr val="bg1"/>
                </a:solidFill>
              </a:defRPr>
            </a:lvl7pPr>
            <a:lvl8pPr marL="346950" indent="0">
              <a:buFontTx/>
              <a:buNone/>
              <a:defRPr sz="1800">
                <a:solidFill>
                  <a:schemeClr val="bg1"/>
                </a:solidFill>
              </a:defRPr>
            </a:lvl8pPr>
            <a:lvl9pPr marL="346950" indent="0">
              <a:buFontTx/>
              <a:buNone/>
              <a:defRPr sz="1800">
                <a:solidFill>
                  <a:schemeClr val="bg1"/>
                </a:solidFill>
              </a:defRPr>
            </a:lvl9pPr>
          </a:lstStyle>
          <a:p>
            <a:pPr lvl="0"/>
            <a:r>
              <a:rPr lang="nl-NL" noProof="0" dirty="0"/>
              <a:t>Klik om naam toe te voegen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</a:p>
          <a:p>
            <a:pPr lvl="5"/>
            <a:r>
              <a:rPr lang="nl-NL" dirty="0"/>
              <a:t>6</a:t>
            </a:r>
          </a:p>
          <a:p>
            <a:pPr lvl="6"/>
            <a:r>
              <a:rPr lang="nl-NL" dirty="0"/>
              <a:t>7</a:t>
            </a:r>
          </a:p>
          <a:p>
            <a:pPr lvl="7"/>
            <a:r>
              <a:rPr lang="nl-NL" dirty="0"/>
              <a:t>8</a:t>
            </a:r>
          </a:p>
          <a:p>
            <a:pPr lvl="8"/>
            <a:r>
              <a:rPr lang="nl-NL" dirty="0"/>
              <a:t>9</a:t>
            </a:r>
          </a:p>
        </p:txBody>
      </p:sp>
      <p:sp>
        <p:nvSpPr>
          <p:cNvPr id="24" name="Text Placeholder 22"/>
          <p:cNvSpPr>
            <a:spLocks noGrp="1"/>
          </p:cNvSpPr>
          <p:nvPr>
            <p:ph type="body" sz="quarter" idx="11" hasCustomPrompt="1"/>
          </p:nvPr>
        </p:nvSpPr>
        <p:spPr>
          <a:xfrm>
            <a:off x="454024" y="2301705"/>
            <a:ext cx="8236250" cy="280988"/>
          </a:xfrm>
        </p:spPr>
        <p:txBody>
          <a:bodyPr>
            <a:noAutofit/>
          </a:bodyPr>
          <a:lstStyle>
            <a:lvl1pPr>
              <a:buFontTx/>
              <a:buNone/>
              <a:defRPr sz="1800">
                <a:solidFill>
                  <a:schemeClr val="bg1"/>
                </a:solidFill>
              </a:defRPr>
            </a:lvl1pPr>
            <a:lvl2pPr marL="1350" indent="0">
              <a:buFontTx/>
              <a:buNone/>
              <a:defRPr sz="1800">
                <a:solidFill>
                  <a:schemeClr val="bg1"/>
                </a:solidFill>
              </a:defRPr>
            </a:lvl2pPr>
            <a:lvl3pPr marL="174150" indent="0">
              <a:buFontTx/>
              <a:buNone/>
              <a:defRPr sz="1800">
                <a:solidFill>
                  <a:schemeClr val="bg1"/>
                </a:solidFill>
              </a:defRPr>
            </a:lvl3pPr>
            <a:lvl4pPr marL="346950" indent="0">
              <a:buFontTx/>
              <a:buNone/>
              <a:defRPr sz="1800">
                <a:solidFill>
                  <a:schemeClr val="bg1"/>
                </a:solidFill>
              </a:defRPr>
            </a:lvl4pPr>
            <a:lvl5pPr marL="346950" indent="0">
              <a:buFontTx/>
              <a:buNone/>
              <a:defRPr sz="1800">
                <a:solidFill>
                  <a:schemeClr val="bg1"/>
                </a:solidFill>
              </a:defRPr>
            </a:lvl5pPr>
            <a:lvl6pPr marL="346950" indent="0">
              <a:buFontTx/>
              <a:buNone/>
              <a:defRPr sz="1800">
                <a:solidFill>
                  <a:schemeClr val="bg1"/>
                </a:solidFill>
              </a:defRPr>
            </a:lvl6pPr>
            <a:lvl7pPr marL="346950" indent="0">
              <a:buFontTx/>
              <a:buNone/>
              <a:defRPr sz="1800">
                <a:solidFill>
                  <a:schemeClr val="bg1"/>
                </a:solidFill>
              </a:defRPr>
            </a:lvl7pPr>
            <a:lvl8pPr marL="346950" indent="0">
              <a:buFontTx/>
              <a:buNone/>
              <a:defRPr sz="1800">
                <a:solidFill>
                  <a:schemeClr val="bg1"/>
                </a:solidFill>
              </a:defRPr>
            </a:lvl8pPr>
            <a:lvl9pPr marL="346950" indent="0">
              <a:buFontTx/>
              <a:buNone/>
              <a:defRPr sz="1800">
                <a:solidFill>
                  <a:schemeClr val="bg1"/>
                </a:solidFill>
              </a:defRPr>
            </a:lvl9pPr>
          </a:lstStyle>
          <a:p>
            <a:pPr lvl="0"/>
            <a:r>
              <a:rPr lang="nl-NL" noProof="0" dirty="0"/>
              <a:t>Klik om datum toe te voegen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</a:p>
          <a:p>
            <a:pPr lvl="5"/>
            <a:r>
              <a:rPr lang="nl-NL" dirty="0"/>
              <a:t>6</a:t>
            </a:r>
          </a:p>
          <a:p>
            <a:pPr lvl="6"/>
            <a:r>
              <a:rPr lang="nl-NL" dirty="0"/>
              <a:t>7</a:t>
            </a:r>
          </a:p>
          <a:p>
            <a:pPr lvl="7"/>
            <a:r>
              <a:rPr lang="nl-NL" dirty="0"/>
              <a:t>8</a:t>
            </a:r>
          </a:p>
          <a:p>
            <a:pPr lvl="8"/>
            <a:r>
              <a:rPr lang="nl-NL" dirty="0"/>
              <a:t>9</a:t>
            </a:r>
          </a:p>
        </p:txBody>
      </p:sp>
      <p:pic>
        <p:nvPicPr>
          <p:cNvPr id="6" name="LogoPP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77339"/>
            <a:ext cx="3883304" cy="129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8544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25-9-2024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5343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25-9-2024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1288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25-9-2024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5443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25-9-2024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5897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25-9-2024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6675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25-9-2024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090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3ADDB-5BAE-41AD-93C7-A7FEB9AFF0FF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075302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25-9-2024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4544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25-9-2024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03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25-9-2024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4760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25-9-2024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9029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25-9-2024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34983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 dia f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icture Placeholder 31"/>
          <p:cNvSpPr>
            <a:spLocks noGrp="1"/>
          </p:cNvSpPr>
          <p:nvPr>
            <p:ph type="pic" sz="quarter" idx="12"/>
          </p:nvPr>
        </p:nvSpPr>
        <p:spPr>
          <a:xfrm>
            <a:off x="0" y="1778000"/>
            <a:ext cx="9144000" cy="3748088"/>
          </a:xfrm>
          <a:custGeom>
            <a:avLst/>
            <a:gdLst>
              <a:gd name="connsiteX0" fmla="*/ 0 w 9144000"/>
              <a:gd name="connsiteY0" fmla="*/ 0 h 3748088"/>
              <a:gd name="connsiteX1" fmla="*/ 9144000 w 9144000"/>
              <a:gd name="connsiteY1" fmla="*/ 0 h 3748088"/>
              <a:gd name="connsiteX2" fmla="*/ 9144000 w 9144000"/>
              <a:gd name="connsiteY2" fmla="*/ 3748088 h 3748088"/>
              <a:gd name="connsiteX3" fmla="*/ 3883305 w 9144000"/>
              <a:gd name="connsiteY3" fmla="*/ 3748088 h 3748088"/>
              <a:gd name="connsiteX4" fmla="*/ 3883305 w 9144000"/>
              <a:gd name="connsiteY4" fmla="*/ 3100088 h 3748088"/>
              <a:gd name="connsiteX5" fmla="*/ 0 w 9144000"/>
              <a:gd name="connsiteY5" fmla="*/ 3100088 h 3748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00" h="3748088">
                <a:moveTo>
                  <a:pt x="0" y="0"/>
                </a:moveTo>
                <a:lnTo>
                  <a:pt x="9144000" y="0"/>
                </a:lnTo>
                <a:lnTo>
                  <a:pt x="9144000" y="3748088"/>
                </a:lnTo>
                <a:lnTo>
                  <a:pt x="3883305" y="3748088"/>
                </a:lnTo>
                <a:lnTo>
                  <a:pt x="3883305" y="3100088"/>
                </a:lnTo>
                <a:lnTo>
                  <a:pt x="0" y="31000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9144000" cy="1778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nl-NL" sz="1350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4305" y="832511"/>
            <a:ext cx="8236222" cy="708035"/>
          </a:xfrm>
        </p:spPr>
        <p:txBody>
          <a:bodyPr bIns="0" anchor="t" anchorCtr="0">
            <a:normAutofit/>
          </a:bodyPr>
          <a:lstStyle>
            <a:lvl1pPr marL="0" indent="0" algn="l">
              <a:lnSpc>
                <a:spcPct val="100000"/>
              </a:lnSpc>
              <a:buNone/>
              <a:defRPr sz="315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 noProof="0" dirty="0"/>
              <a:t>Klik om subtitel toe te voegen</a:t>
            </a:r>
            <a:endParaRPr lang="nl-NL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457200" y="409435"/>
            <a:ext cx="8233200" cy="547910"/>
          </a:xfrm>
        </p:spPr>
        <p:txBody>
          <a:bodyPr anchor="t">
            <a:normAutofit/>
          </a:bodyPr>
          <a:lstStyle>
            <a:lvl1pPr>
              <a:defRPr sz="315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nl-NL" noProof="0" dirty="0"/>
              <a:t>Klik om titel toe te voegen</a:t>
            </a:r>
            <a:endParaRPr lang="nl-NL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454025" y="2016836"/>
            <a:ext cx="8236250" cy="280988"/>
          </a:xfrm>
        </p:spPr>
        <p:txBody>
          <a:bodyPr>
            <a:noAutofit/>
          </a:bodyPr>
          <a:lstStyle>
            <a:lvl1pPr>
              <a:buFontTx/>
              <a:buNone/>
              <a:defRPr sz="1800">
                <a:solidFill>
                  <a:schemeClr val="bg1"/>
                </a:solidFill>
              </a:defRPr>
            </a:lvl1pPr>
            <a:lvl2pPr marL="1350" indent="0">
              <a:buFontTx/>
              <a:buNone/>
              <a:defRPr sz="1800">
                <a:solidFill>
                  <a:schemeClr val="bg1"/>
                </a:solidFill>
              </a:defRPr>
            </a:lvl2pPr>
            <a:lvl3pPr marL="174150" indent="0">
              <a:buFontTx/>
              <a:buNone/>
              <a:defRPr sz="1800">
                <a:solidFill>
                  <a:schemeClr val="bg1"/>
                </a:solidFill>
              </a:defRPr>
            </a:lvl3pPr>
            <a:lvl4pPr marL="346950" indent="0">
              <a:buFontTx/>
              <a:buNone/>
              <a:defRPr sz="1800">
                <a:solidFill>
                  <a:schemeClr val="bg1"/>
                </a:solidFill>
              </a:defRPr>
            </a:lvl4pPr>
            <a:lvl5pPr marL="346950" indent="0">
              <a:buFontTx/>
              <a:buNone/>
              <a:defRPr sz="1800">
                <a:solidFill>
                  <a:schemeClr val="bg1"/>
                </a:solidFill>
              </a:defRPr>
            </a:lvl5pPr>
            <a:lvl6pPr marL="346950" indent="0">
              <a:buFontTx/>
              <a:buNone/>
              <a:defRPr sz="1800">
                <a:solidFill>
                  <a:schemeClr val="bg1"/>
                </a:solidFill>
              </a:defRPr>
            </a:lvl6pPr>
            <a:lvl7pPr marL="346950" indent="0">
              <a:buFontTx/>
              <a:buNone/>
              <a:defRPr sz="1800">
                <a:solidFill>
                  <a:schemeClr val="bg1"/>
                </a:solidFill>
              </a:defRPr>
            </a:lvl7pPr>
            <a:lvl8pPr marL="346950" indent="0">
              <a:buFontTx/>
              <a:buNone/>
              <a:defRPr sz="1800">
                <a:solidFill>
                  <a:schemeClr val="bg1"/>
                </a:solidFill>
              </a:defRPr>
            </a:lvl8pPr>
            <a:lvl9pPr marL="346950" indent="0">
              <a:buFontTx/>
              <a:buNone/>
              <a:defRPr sz="1800">
                <a:solidFill>
                  <a:schemeClr val="bg1"/>
                </a:solidFill>
              </a:defRPr>
            </a:lvl9pPr>
          </a:lstStyle>
          <a:p>
            <a:pPr lvl="0"/>
            <a:r>
              <a:rPr lang="nl-NL" noProof="0" dirty="0"/>
              <a:t>Klik om naam toe te voegen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</a:p>
          <a:p>
            <a:pPr lvl="5"/>
            <a:r>
              <a:rPr lang="nl-NL" dirty="0"/>
              <a:t>6</a:t>
            </a:r>
          </a:p>
          <a:p>
            <a:pPr lvl="6"/>
            <a:r>
              <a:rPr lang="nl-NL" dirty="0"/>
              <a:t>7</a:t>
            </a:r>
          </a:p>
          <a:p>
            <a:pPr lvl="7"/>
            <a:r>
              <a:rPr lang="nl-NL" dirty="0"/>
              <a:t>8</a:t>
            </a:r>
          </a:p>
          <a:p>
            <a:pPr lvl="8"/>
            <a:r>
              <a:rPr lang="nl-NL" dirty="0"/>
              <a:t>9</a:t>
            </a:r>
          </a:p>
        </p:txBody>
      </p:sp>
      <p:sp>
        <p:nvSpPr>
          <p:cNvPr id="24" name="Text Placeholder 22"/>
          <p:cNvSpPr>
            <a:spLocks noGrp="1"/>
          </p:cNvSpPr>
          <p:nvPr>
            <p:ph type="body" sz="quarter" idx="11" hasCustomPrompt="1"/>
          </p:nvPr>
        </p:nvSpPr>
        <p:spPr>
          <a:xfrm>
            <a:off x="454024" y="2301705"/>
            <a:ext cx="8236250" cy="280988"/>
          </a:xfrm>
        </p:spPr>
        <p:txBody>
          <a:bodyPr>
            <a:noAutofit/>
          </a:bodyPr>
          <a:lstStyle>
            <a:lvl1pPr>
              <a:buFontTx/>
              <a:buNone/>
              <a:defRPr sz="1800">
                <a:solidFill>
                  <a:schemeClr val="bg1"/>
                </a:solidFill>
              </a:defRPr>
            </a:lvl1pPr>
            <a:lvl2pPr marL="1350" indent="0">
              <a:buFontTx/>
              <a:buNone/>
              <a:defRPr sz="1800">
                <a:solidFill>
                  <a:schemeClr val="bg1"/>
                </a:solidFill>
              </a:defRPr>
            </a:lvl2pPr>
            <a:lvl3pPr marL="174150" indent="0">
              <a:buFontTx/>
              <a:buNone/>
              <a:defRPr sz="1800">
                <a:solidFill>
                  <a:schemeClr val="bg1"/>
                </a:solidFill>
              </a:defRPr>
            </a:lvl3pPr>
            <a:lvl4pPr marL="346950" indent="0">
              <a:buFontTx/>
              <a:buNone/>
              <a:defRPr sz="1800">
                <a:solidFill>
                  <a:schemeClr val="bg1"/>
                </a:solidFill>
              </a:defRPr>
            </a:lvl4pPr>
            <a:lvl5pPr marL="346950" indent="0">
              <a:buFontTx/>
              <a:buNone/>
              <a:defRPr sz="1800">
                <a:solidFill>
                  <a:schemeClr val="bg1"/>
                </a:solidFill>
              </a:defRPr>
            </a:lvl5pPr>
            <a:lvl6pPr marL="346950" indent="0">
              <a:buFontTx/>
              <a:buNone/>
              <a:defRPr sz="1800">
                <a:solidFill>
                  <a:schemeClr val="bg1"/>
                </a:solidFill>
              </a:defRPr>
            </a:lvl6pPr>
            <a:lvl7pPr marL="346950" indent="0">
              <a:buFontTx/>
              <a:buNone/>
              <a:defRPr sz="1800">
                <a:solidFill>
                  <a:schemeClr val="bg1"/>
                </a:solidFill>
              </a:defRPr>
            </a:lvl7pPr>
            <a:lvl8pPr marL="346950" indent="0">
              <a:buFontTx/>
              <a:buNone/>
              <a:defRPr sz="1800">
                <a:solidFill>
                  <a:schemeClr val="bg1"/>
                </a:solidFill>
              </a:defRPr>
            </a:lvl8pPr>
            <a:lvl9pPr marL="346950" indent="0">
              <a:buFontTx/>
              <a:buNone/>
              <a:defRPr sz="1800">
                <a:solidFill>
                  <a:schemeClr val="bg1"/>
                </a:solidFill>
              </a:defRPr>
            </a:lvl9pPr>
          </a:lstStyle>
          <a:p>
            <a:pPr lvl="0"/>
            <a:r>
              <a:rPr lang="nl-NL" noProof="0" dirty="0"/>
              <a:t>Klik om datum toe te voegen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</a:p>
          <a:p>
            <a:pPr lvl="5"/>
            <a:r>
              <a:rPr lang="nl-NL" dirty="0"/>
              <a:t>6</a:t>
            </a:r>
          </a:p>
          <a:p>
            <a:pPr lvl="6"/>
            <a:r>
              <a:rPr lang="nl-NL" dirty="0"/>
              <a:t>7</a:t>
            </a:r>
          </a:p>
          <a:p>
            <a:pPr lvl="7"/>
            <a:r>
              <a:rPr lang="nl-NL" dirty="0"/>
              <a:t>8</a:t>
            </a:r>
          </a:p>
          <a:p>
            <a:pPr lvl="8"/>
            <a:r>
              <a:rPr lang="nl-NL" dirty="0"/>
              <a:t>9</a:t>
            </a:r>
          </a:p>
        </p:txBody>
      </p:sp>
      <p:pic>
        <p:nvPicPr>
          <p:cNvPr id="6" name="LogoPP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77339"/>
            <a:ext cx="3883304" cy="129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792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8E004-AD5A-4845-AB68-E464A7A8EEA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47179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E4FAD-8BAE-4B0F-814C-AAE9638E3CD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91885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5408D-77BC-4025-98E2-B01C16F891D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00080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5A0B0-BA22-4B0B-95AB-887A61C5A96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09753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AFE16-7B13-4106-9349-0236EDB20A7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92576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61DFC-89EA-4B4C-943B-3BCA8C9D8F86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4882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840F40A2-2AFC-4958-B831-2316AE1DA38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25-9-2024</a:t>
            </a:fld>
            <a:endParaRPr lang="nl-NL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nl-NL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31597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575C58A5-B5B7-4B57-BFCE-46F1646B3DF0}" type="datetimeFigureOut">
              <a:rPr lang="nl-NL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25-9-2024</a:t>
            </a:fld>
            <a:endParaRPr lang="nl-NL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nl-NL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7FAAAC3-0788-4CBA-BB1F-BE79BB8EBF61}" type="slidenum">
              <a:rPr lang="nl-NL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‹nr.›</a:t>
            </a:fld>
            <a:endParaRPr lang="nl-NL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01201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aeresvmbo.nl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908050"/>
            <a:ext cx="7772400" cy="1143000"/>
          </a:xfrm>
        </p:spPr>
        <p:txBody>
          <a:bodyPr/>
          <a:lstStyle/>
          <a:p>
            <a:pPr eaLnBrk="1" hangingPunct="1"/>
            <a:r>
              <a:rPr lang="nl-NL" altLang="nl-NL" dirty="0">
                <a:latin typeface="Calibri" panose="020F0502020204030204" pitchFamily="34" charset="0"/>
                <a:cs typeface="Calibri" panose="020F0502020204030204" pitchFamily="34" charset="0"/>
              </a:rPr>
              <a:t>Bepaal je toekomst.</a:t>
            </a:r>
            <a:br>
              <a:rPr lang="nl-NL" altLang="nl-NL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altLang="nl-NL" dirty="0">
                <a:latin typeface="Calibri" panose="020F0502020204030204" pitchFamily="34" charset="0"/>
                <a:cs typeface="Calibri" panose="020F0502020204030204" pitchFamily="34" charset="0"/>
              </a:rPr>
              <a:t>Bepalend voor je toekomst</a:t>
            </a:r>
            <a:r>
              <a:rPr lang="nl-NL" altLang="nl-NL" dirty="0"/>
              <a:t>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3140968"/>
            <a:ext cx="7416824" cy="4114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nl-NL" altLang="nl-NL" sz="4800" dirty="0">
                <a:latin typeface="Calibri" panose="020F0502020204030204" pitchFamily="34" charset="0"/>
                <a:cs typeface="Calibri" panose="020F0502020204030204" pitchFamily="34" charset="0"/>
              </a:rPr>
              <a:t>Uitreiking PTA klas 4 2024-2025  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636148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nl-NL" altLang="nl-NL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Cijfers</a:t>
            </a:r>
            <a:r>
              <a:rPr lang="en-US" altLang="nl-NL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nl-NL" sz="4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Keuzevakken</a:t>
            </a:r>
            <a:r>
              <a:rPr lang="en-US" altLang="nl-NL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 BBL /KBL</a:t>
            </a:r>
            <a:br>
              <a:rPr lang="nl-NL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anose="020F0502020204030204" pitchFamily="34" charset="0"/>
              </a:rPr>
            </a:b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0140"/>
            <a:ext cx="3438525" cy="1147861"/>
          </a:xfrm>
          <a:prstGeom prst="rect">
            <a:avLst/>
          </a:prstGeom>
        </p:spPr>
      </p:pic>
      <p:pic>
        <p:nvPicPr>
          <p:cNvPr id="5" name="Picture 2" descr="beeldcombinati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438525" y="5710140"/>
            <a:ext cx="5705475" cy="1147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1A95E4F6-5A26-4DFF-9A79-C57F42EA7980}"/>
              </a:ext>
            </a:extLst>
          </p:cNvPr>
          <p:cNvSpPr txBox="1"/>
          <p:nvPr/>
        </p:nvSpPr>
        <p:spPr>
          <a:xfrm>
            <a:off x="1986149" y="1601112"/>
            <a:ext cx="67422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2800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Voor elk keuzevak: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nl-NL" sz="2800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1 theoretische toetsen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nl-NL" sz="2800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1 praktijktoets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nl-NL" sz="2800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1 </a:t>
            </a:r>
            <a:r>
              <a:rPr lang="nl-NL" sz="2800" dirty="0" err="1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PvB</a:t>
            </a:r>
            <a:endParaRPr lang="nl-NL" sz="2800" dirty="0">
              <a:solidFill>
                <a:prstClr val="black"/>
              </a:solidFill>
              <a:latin typeface="+mn-lt"/>
              <a:cs typeface="Times New Roman" panose="02020603050405020304" pitchFamily="18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nl-NL" sz="2800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Stage (NBO)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nl-NL" sz="2800" dirty="0">
              <a:solidFill>
                <a:prstClr val="black"/>
              </a:solidFill>
              <a:latin typeface="+mn-lt"/>
              <a:cs typeface="Times New Roman" panose="02020603050405020304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Cijfer: 0,33 x toets 1 + 0,33 x toets 2 + 0,33 x </a:t>
            </a:r>
            <a:r>
              <a:rPr lang="nl-NL" dirty="0" err="1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PvB</a:t>
            </a:r>
            <a:endParaRPr lang="nl-NL" dirty="0">
              <a:solidFill>
                <a:prstClr val="black"/>
              </a:solidFill>
              <a:latin typeface="+mn-lt"/>
              <a:cs typeface="Times New Roman" panose="02020603050405020304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Stage voldoende afgerond!</a:t>
            </a:r>
          </a:p>
        </p:txBody>
      </p:sp>
    </p:spTree>
    <p:extLst>
      <p:ext uri="{BB962C8B-B14F-4D97-AF65-F5344CB8AC3E}">
        <p14:creationId xmlns:p14="http://schemas.microsoft.com/office/powerpoint/2010/main" val="819417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183766"/>
            <a:ext cx="7886700" cy="652947"/>
          </a:xfrm>
        </p:spPr>
        <p:txBody>
          <a:bodyPr>
            <a:normAutofit/>
          </a:bodyPr>
          <a:lstStyle/>
          <a:p>
            <a:r>
              <a:rPr lang="nl-NL" dirty="0"/>
              <a:t>BBL/KBL Cijfersamenstelling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2130" y="875370"/>
            <a:ext cx="5048250" cy="1866900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780928"/>
            <a:ext cx="5085134" cy="3893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762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GTL Cijfersamenstelling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781" y="2060848"/>
            <a:ext cx="8364437" cy="3371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983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z="3600" dirty="0"/>
              <a:t> </a:t>
            </a:r>
            <a:r>
              <a:rPr lang="nl-NL" altLang="nl-NL" dirty="0"/>
              <a:t>Herkansingen AVO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4864"/>
            <a:ext cx="7772400" cy="3694560"/>
          </a:xfrm>
        </p:spPr>
        <p:txBody>
          <a:bodyPr/>
          <a:lstStyle/>
          <a:p>
            <a:pPr eaLnBrk="1" hangingPunct="1"/>
            <a:r>
              <a:rPr lang="en-US" altLang="nl-NL" sz="2800" dirty="0"/>
              <a:t>Twee </a:t>
            </a:r>
            <a:r>
              <a:rPr lang="en-US" altLang="nl-NL" sz="2800" dirty="0" err="1"/>
              <a:t>herkansingen</a:t>
            </a:r>
            <a:r>
              <a:rPr lang="en-US" altLang="nl-NL" sz="2800" dirty="0"/>
              <a:t> P1 </a:t>
            </a:r>
            <a:r>
              <a:rPr lang="en-US" altLang="nl-NL" sz="2800" dirty="0" err="1"/>
              <a:t>en</a:t>
            </a:r>
            <a:r>
              <a:rPr lang="en-US" altLang="nl-NL" sz="2800" dirty="0"/>
              <a:t> P2 </a:t>
            </a:r>
          </a:p>
          <a:p>
            <a:pPr eaLnBrk="1" hangingPunct="1"/>
            <a:r>
              <a:rPr lang="en-US" altLang="nl-NL" sz="2800" dirty="0" err="1"/>
              <a:t>Hoofdtoets</a:t>
            </a:r>
            <a:r>
              <a:rPr lang="en-US" altLang="nl-NL" sz="2800" dirty="0"/>
              <a:t> /</a:t>
            </a:r>
            <a:r>
              <a:rPr lang="nl-NL" altLang="nl-NL" sz="2800" dirty="0"/>
              <a:t>Eindtoets is herkansbaar:</a:t>
            </a:r>
          </a:p>
          <a:p>
            <a:pPr lvl="1" eaLnBrk="1" hangingPunct="1"/>
            <a:r>
              <a:rPr lang="nl-NL" altLang="nl-NL" sz="2400" dirty="0"/>
              <a:t>één per Periode (in totaal)</a:t>
            </a:r>
          </a:p>
          <a:p>
            <a:pPr lvl="1" eaLnBrk="1" hangingPunct="1"/>
            <a:r>
              <a:rPr lang="nl-NL" altLang="nl-NL" sz="2400" dirty="0"/>
              <a:t>hoogste cijfer telt</a:t>
            </a:r>
          </a:p>
          <a:p>
            <a:pPr lvl="1" eaLnBrk="1" hangingPunct="1">
              <a:buFontTx/>
              <a:buNone/>
            </a:pPr>
            <a:endParaRPr lang="nl-NL" altLang="nl-NL" sz="2400" dirty="0"/>
          </a:p>
          <a:p>
            <a:pPr lvl="1" eaLnBrk="1" hangingPunct="1">
              <a:buFontTx/>
              <a:buNone/>
            </a:pPr>
            <a:endParaRPr lang="nl-NL" altLang="nl-NL" sz="2400" dirty="0"/>
          </a:p>
          <a:p>
            <a:pPr eaLnBrk="1" hangingPunct="1">
              <a:buFontTx/>
              <a:buNone/>
            </a:pPr>
            <a:endParaRPr lang="nl-NL" altLang="nl-NL" sz="2800" dirty="0"/>
          </a:p>
        </p:txBody>
      </p:sp>
      <p:pic>
        <p:nvPicPr>
          <p:cNvPr id="1024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732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69357" y="56732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mb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z="3600" dirty="0"/>
              <a:t> </a:t>
            </a:r>
            <a:r>
              <a:rPr lang="nl-NL" altLang="nl-NL" dirty="0"/>
              <a:t>Herkansingen groen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60848"/>
            <a:ext cx="7772400" cy="3838576"/>
          </a:xfrm>
        </p:spPr>
        <p:txBody>
          <a:bodyPr/>
          <a:lstStyle/>
          <a:p>
            <a:pPr eaLnBrk="1" hangingPunct="1"/>
            <a:r>
              <a:rPr lang="en-US" altLang="nl-NL" sz="2800" dirty="0" err="1"/>
              <a:t>Einde</a:t>
            </a:r>
            <a:r>
              <a:rPr lang="en-US" altLang="nl-NL" sz="2800" dirty="0"/>
              <a:t> </a:t>
            </a:r>
            <a:r>
              <a:rPr lang="en-US" altLang="nl-NL" sz="2800" dirty="0" err="1"/>
              <a:t>schooljaar</a:t>
            </a:r>
            <a:r>
              <a:rPr lang="en-US" altLang="nl-NL" sz="2800" dirty="0"/>
              <a:t> mag de </a:t>
            </a:r>
            <a:r>
              <a:rPr lang="en-US" altLang="nl-NL" sz="2800" dirty="0" err="1"/>
              <a:t>leerling</a:t>
            </a:r>
            <a:r>
              <a:rPr lang="en-US" altLang="nl-NL" sz="2800" dirty="0"/>
              <a:t> </a:t>
            </a:r>
            <a:r>
              <a:rPr lang="en-US" altLang="nl-NL" sz="2800" dirty="0" err="1"/>
              <a:t>één</a:t>
            </a:r>
            <a:r>
              <a:rPr lang="en-US" altLang="nl-NL" sz="2800" dirty="0"/>
              <a:t> </a:t>
            </a:r>
            <a:r>
              <a:rPr lang="en-US" altLang="nl-NL" sz="2800" dirty="0" err="1"/>
              <a:t>groenprofieltoets</a:t>
            </a:r>
            <a:r>
              <a:rPr lang="en-US" altLang="nl-NL" sz="2800" dirty="0"/>
              <a:t> of </a:t>
            </a:r>
            <a:r>
              <a:rPr lang="en-US" altLang="nl-NL" sz="2800" dirty="0" err="1"/>
              <a:t>één</a:t>
            </a:r>
            <a:r>
              <a:rPr lang="en-US" altLang="nl-NL" sz="2800" dirty="0"/>
              <a:t> </a:t>
            </a:r>
            <a:r>
              <a:rPr lang="en-US" altLang="nl-NL" sz="2800" dirty="0" err="1"/>
              <a:t>theorietoets</a:t>
            </a:r>
            <a:r>
              <a:rPr lang="en-US" altLang="nl-NL" sz="2800" dirty="0"/>
              <a:t> van het </a:t>
            </a:r>
            <a:r>
              <a:rPr lang="en-US" altLang="nl-NL" sz="2800" dirty="0" err="1"/>
              <a:t>keuzedeel</a:t>
            </a:r>
            <a:r>
              <a:rPr lang="en-US" altLang="nl-NL" sz="2800" dirty="0"/>
              <a:t> </a:t>
            </a:r>
            <a:r>
              <a:rPr lang="en-US" altLang="nl-NL" sz="2800" dirty="0" err="1"/>
              <a:t>worden</a:t>
            </a:r>
            <a:r>
              <a:rPr lang="en-US" altLang="nl-NL" sz="2800" dirty="0"/>
              <a:t> </a:t>
            </a:r>
            <a:r>
              <a:rPr lang="en-US" altLang="nl-NL" sz="2800" dirty="0" err="1"/>
              <a:t>herkanst</a:t>
            </a:r>
            <a:r>
              <a:rPr lang="en-US" altLang="nl-NL" sz="2800" dirty="0"/>
              <a:t>.</a:t>
            </a:r>
          </a:p>
          <a:p>
            <a:pPr eaLnBrk="1" hangingPunct="1"/>
            <a:r>
              <a:rPr lang="en-US" altLang="nl-NL" sz="2800" dirty="0" err="1"/>
              <a:t>Toets</a:t>
            </a:r>
            <a:r>
              <a:rPr lang="en-US" altLang="nl-NL" sz="2800" dirty="0"/>
              <a:t> uit Thema 1 of Thema 2 </a:t>
            </a:r>
            <a:r>
              <a:rPr lang="en-US" altLang="nl-NL" sz="2800" dirty="0" err="1"/>
              <a:t>groenprofiel</a:t>
            </a:r>
            <a:r>
              <a:rPr lang="en-US" altLang="nl-NL" sz="2800" dirty="0"/>
              <a:t> is herkansbaar </a:t>
            </a:r>
          </a:p>
          <a:p>
            <a:pPr eaLnBrk="1" hangingPunct="1"/>
            <a:r>
              <a:rPr lang="nl-NL" altLang="nl-NL" sz="2800" dirty="0"/>
              <a:t>Alleen theorietoets is herkansbaar!</a:t>
            </a:r>
          </a:p>
          <a:p>
            <a:pPr eaLnBrk="1" hangingPunct="1"/>
            <a:endParaRPr lang="nl-NL" altLang="nl-NL" sz="2800" dirty="0"/>
          </a:p>
          <a:p>
            <a:pPr lvl="1" eaLnBrk="1" hangingPunct="1">
              <a:buFontTx/>
              <a:buNone/>
            </a:pPr>
            <a:endParaRPr lang="nl-NL" altLang="nl-NL" sz="2400" dirty="0"/>
          </a:p>
          <a:p>
            <a:pPr lvl="1" eaLnBrk="1" hangingPunct="1">
              <a:buFontTx/>
              <a:buNone/>
            </a:pPr>
            <a:endParaRPr lang="nl-NL" altLang="nl-NL" sz="2400" dirty="0"/>
          </a:p>
          <a:p>
            <a:pPr eaLnBrk="1" hangingPunct="1">
              <a:buFontTx/>
              <a:buNone/>
            </a:pPr>
            <a:endParaRPr lang="nl-NL" altLang="nl-NL" sz="2800" dirty="0"/>
          </a:p>
        </p:txBody>
      </p:sp>
      <p:pic>
        <p:nvPicPr>
          <p:cNvPr id="1024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1068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65714" y="5668473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3426677"/>
      </p:ext>
    </p:extLst>
  </p:cSld>
  <p:clrMapOvr>
    <a:masterClrMapping/>
  </p:clrMapOvr>
  <p:transition>
    <p:comb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Om te onthouden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nl-NL" altLang="nl-NL" sz="2800" b="1" i="1" dirty="0"/>
              <a:t>Om het centraal examen te kunnen doen!</a:t>
            </a:r>
          </a:p>
          <a:p>
            <a:pPr marL="0" indent="0" eaLnBrk="1" hangingPunct="1">
              <a:buNone/>
            </a:pPr>
            <a:endParaRPr lang="nl-NL" altLang="nl-NL" sz="2800" b="1" i="1" dirty="0"/>
          </a:p>
          <a:p>
            <a:pPr eaLnBrk="1" hangingPunct="1"/>
            <a:r>
              <a:rPr lang="nl-NL" altLang="nl-NL" sz="2800" dirty="0"/>
              <a:t>Alle naar behoren opdrachten voldoende</a:t>
            </a:r>
          </a:p>
          <a:p>
            <a:pPr marL="0" indent="0" eaLnBrk="1" hangingPunct="1">
              <a:buNone/>
            </a:pPr>
            <a:r>
              <a:rPr lang="nl-NL" altLang="nl-NL" sz="2800" dirty="0"/>
              <a:t>    (dus niet alleen ingeleverd…..,ook voldoende        						beoordeeld!)</a:t>
            </a:r>
          </a:p>
          <a:p>
            <a:pPr eaLnBrk="1" hangingPunct="1"/>
            <a:r>
              <a:rPr lang="nl-NL" altLang="nl-NL" sz="2800" dirty="0"/>
              <a:t>Voorbeeld: LOB dossier Qompas, Stage.</a:t>
            </a:r>
          </a:p>
          <a:p>
            <a:pPr eaLnBrk="1" hangingPunct="1">
              <a:buFontTx/>
              <a:buNone/>
            </a:pPr>
            <a:endParaRPr lang="nl-NL" altLang="nl-NL" dirty="0"/>
          </a:p>
          <a:p>
            <a:pPr eaLnBrk="1" hangingPunct="1"/>
            <a:endParaRPr lang="nl-NL" altLang="nl-NL" dirty="0"/>
          </a:p>
        </p:txBody>
      </p:sp>
      <p:pic>
        <p:nvPicPr>
          <p:cNvPr id="11268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732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69357" y="56732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9001442"/>
      </p:ext>
    </p:extLst>
  </p:cSld>
  <p:clrMapOvr>
    <a:masterClrMapping/>
  </p:clrMapOvr>
  <p:transition>
    <p:push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Centraal examen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 sz="2800" dirty="0"/>
              <a:t>Vooraf sluit je het schoolexamen af!</a:t>
            </a:r>
          </a:p>
          <a:p>
            <a:pPr eaLnBrk="1" hangingPunct="1"/>
            <a:r>
              <a:rPr lang="nl-NL" altLang="nl-NL" sz="2800" dirty="0"/>
              <a:t>Bereken je je eindcijfers schoolexamens</a:t>
            </a:r>
          </a:p>
          <a:p>
            <a:pPr eaLnBrk="1" hangingPunct="1"/>
            <a:r>
              <a:rPr lang="nl-NL" altLang="nl-NL" sz="2800" dirty="0"/>
              <a:t>Met een mooie lijst voor je schoolexamen een goede start en minder zenuwen!</a:t>
            </a:r>
          </a:p>
          <a:p>
            <a:pPr eaLnBrk="1" hangingPunct="1">
              <a:defRPr/>
            </a:pPr>
            <a:r>
              <a:rPr lang="nl-NL" altLang="nl-NL" sz="2800" dirty="0"/>
              <a:t>BBL / KBL gaat het examen op de </a:t>
            </a:r>
          </a:p>
          <a:p>
            <a:pPr marL="0" indent="0" eaLnBrk="1" hangingPunct="1">
              <a:buFontTx/>
              <a:buNone/>
              <a:defRPr/>
            </a:pPr>
            <a:r>
              <a:rPr lang="nl-NL" altLang="nl-NL" sz="2800" dirty="0"/>
              <a:t>    computer maken.  </a:t>
            </a:r>
          </a:p>
          <a:p>
            <a:pPr eaLnBrk="1" hangingPunct="1"/>
            <a:endParaRPr lang="nl-NL" altLang="nl-NL" dirty="0"/>
          </a:p>
          <a:p>
            <a:pPr eaLnBrk="1" hangingPunct="1"/>
            <a:endParaRPr lang="nl-NL" altLang="nl-NL" dirty="0"/>
          </a:p>
          <a:p>
            <a:pPr eaLnBrk="1" hangingPunct="1">
              <a:buFontTx/>
              <a:buNone/>
            </a:pPr>
            <a:endParaRPr lang="nl-NL" altLang="nl-NL" dirty="0"/>
          </a:p>
          <a:p>
            <a:pPr eaLnBrk="1" hangingPunct="1"/>
            <a:endParaRPr lang="nl-NL" altLang="nl-NL" dirty="0"/>
          </a:p>
        </p:txBody>
      </p:sp>
      <p:pic>
        <p:nvPicPr>
          <p:cNvPr id="12292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80804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65714" y="5680806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Centraal examen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66336"/>
            <a:ext cx="7772400" cy="4114800"/>
          </a:xfrm>
        </p:spPr>
        <p:txBody>
          <a:bodyPr/>
          <a:lstStyle/>
          <a:p>
            <a:pPr eaLnBrk="1" hangingPunct="1"/>
            <a:r>
              <a:rPr lang="nl-NL" altLang="nl-NL" dirty="0"/>
              <a:t>Voor BBL, KBL en GTL  1/2 deel van je eindcijfer SE 50% en CE 50%</a:t>
            </a:r>
          </a:p>
          <a:p>
            <a:pPr eaLnBrk="1" hangingPunct="1"/>
            <a:r>
              <a:rPr lang="nl-NL" altLang="nl-NL" dirty="0"/>
              <a:t>Nederlands minimaal een 5 </a:t>
            </a:r>
          </a:p>
          <a:p>
            <a:pPr eaLnBrk="1" hangingPunct="1"/>
            <a:r>
              <a:rPr lang="nl-NL" altLang="nl-NL" dirty="0"/>
              <a:t>Examennorm: maximaal twee vijven of 1 vier, maar wel met een compensatiepunt.</a:t>
            </a:r>
          </a:p>
          <a:p>
            <a:pPr eaLnBrk="1" hangingPunct="1"/>
            <a:r>
              <a:rPr lang="nl-NL" altLang="nl-NL" dirty="0"/>
              <a:t>Alle Ce cijfers moeten gemiddeld een 5,5 zijn.</a:t>
            </a:r>
          </a:p>
          <a:p>
            <a:pPr eaLnBrk="1" hangingPunct="1"/>
            <a:endParaRPr lang="nl-NL" altLang="nl-NL" dirty="0"/>
          </a:p>
        </p:txBody>
      </p:sp>
      <p:pic>
        <p:nvPicPr>
          <p:cNvPr id="13316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732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69357" y="56732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Voorbeeld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8458200" cy="4467225"/>
          </a:xfrm>
        </p:spPr>
        <p:txBody>
          <a:bodyPr/>
          <a:lstStyle/>
          <a:p>
            <a:pPr lvl="4" eaLnBrk="1" hangingPunct="1">
              <a:buFontTx/>
              <a:buNone/>
            </a:pPr>
            <a:r>
              <a:rPr lang="nl-NL" altLang="nl-NL" dirty="0"/>
              <a:t>                 SE            CE           gemiddeld </a:t>
            </a:r>
          </a:p>
          <a:p>
            <a:pPr eaLnBrk="1" hangingPunct="1"/>
            <a:r>
              <a:rPr lang="nl-NL" altLang="nl-NL" sz="2800" dirty="0"/>
              <a:t>Nederlands	5,8	   5,7		5,7</a:t>
            </a:r>
          </a:p>
          <a:p>
            <a:pPr eaLnBrk="1" hangingPunct="1"/>
            <a:r>
              <a:rPr lang="nl-NL" altLang="nl-NL" sz="2800" dirty="0"/>
              <a:t>Engels		4,8	   4,4		4,6</a:t>
            </a:r>
          </a:p>
          <a:p>
            <a:pPr eaLnBrk="1" hangingPunct="1"/>
            <a:r>
              <a:rPr lang="nl-NL" altLang="nl-NL" sz="2800" dirty="0"/>
              <a:t>Wiskunde		6,8	   6,2		6,5</a:t>
            </a:r>
          </a:p>
          <a:p>
            <a:pPr eaLnBrk="1" hangingPunct="1"/>
            <a:r>
              <a:rPr lang="nl-NL" altLang="nl-NL" sz="2800" dirty="0"/>
              <a:t>Biologie		5,2	   4,8		5,0</a:t>
            </a:r>
          </a:p>
          <a:p>
            <a:pPr eaLnBrk="1" hangingPunct="1"/>
            <a:r>
              <a:rPr lang="nl-NL" altLang="nl-NL" sz="2800" dirty="0"/>
              <a:t>Groen		5,5	   5,7		5,6</a:t>
            </a:r>
          </a:p>
          <a:p>
            <a:pPr eaLnBrk="1" hangingPunct="1"/>
            <a:r>
              <a:rPr lang="nl-NL" altLang="nl-NL" sz="2800" dirty="0"/>
              <a:t>Economie		5,8	   5.4		5,5</a:t>
            </a:r>
          </a:p>
          <a:p>
            <a:pPr eaLnBrk="1" hangingPunct="1"/>
            <a:endParaRPr lang="nl-NL" altLang="nl-NL" sz="2800" dirty="0"/>
          </a:p>
        </p:txBody>
      </p:sp>
      <p:pic>
        <p:nvPicPr>
          <p:cNvPr id="14340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Voorbeeld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5181600" cy="4467225"/>
          </a:xfrm>
        </p:spPr>
        <p:txBody>
          <a:bodyPr/>
          <a:lstStyle/>
          <a:p>
            <a:pPr lvl="4" eaLnBrk="1" hangingPunct="1">
              <a:buFontTx/>
              <a:buNone/>
            </a:pPr>
            <a:r>
              <a:rPr lang="nl-NL" altLang="nl-NL" dirty="0"/>
              <a:t>                 SE            CE        </a:t>
            </a:r>
          </a:p>
          <a:p>
            <a:pPr eaLnBrk="1" hangingPunct="1"/>
            <a:r>
              <a:rPr lang="nl-NL" altLang="nl-NL" sz="2800" dirty="0"/>
              <a:t>Nederlands	5,8	   5,6	</a:t>
            </a:r>
            <a:endParaRPr lang="nl-NL" altLang="nl-NL" sz="2800" b="1" dirty="0">
              <a:solidFill>
                <a:srgbClr val="66FF33"/>
              </a:solidFill>
            </a:endParaRPr>
          </a:p>
          <a:p>
            <a:pPr eaLnBrk="1" hangingPunct="1"/>
            <a:r>
              <a:rPr lang="nl-NL" altLang="nl-NL" sz="2800" dirty="0"/>
              <a:t>Engels		4,8	   4,4	</a:t>
            </a:r>
            <a:endParaRPr lang="nl-NL" altLang="nl-NL" sz="2800" b="1" dirty="0">
              <a:solidFill>
                <a:srgbClr val="66FF33"/>
              </a:solidFill>
            </a:endParaRPr>
          </a:p>
          <a:p>
            <a:pPr eaLnBrk="1" hangingPunct="1"/>
            <a:r>
              <a:rPr lang="nl-NL" altLang="nl-NL" sz="2800" dirty="0"/>
              <a:t>Wiskunde		6,8	   6,2	</a:t>
            </a:r>
            <a:endParaRPr lang="nl-NL" altLang="nl-NL" sz="2800" b="1" dirty="0">
              <a:solidFill>
                <a:srgbClr val="66FF33"/>
              </a:solidFill>
            </a:endParaRPr>
          </a:p>
          <a:p>
            <a:pPr eaLnBrk="1" hangingPunct="1"/>
            <a:r>
              <a:rPr lang="nl-NL" altLang="nl-NL" sz="2800" dirty="0"/>
              <a:t>Biologie		5,2	   4,8	</a:t>
            </a:r>
            <a:endParaRPr lang="nl-NL" altLang="nl-NL" sz="2800" b="1" dirty="0">
              <a:solidFill>
                <a:srgbClr val="66FF33"/>
              </a:solidFill>
            </a:endParaRPr>
          </a:p>
          <a:p>
            <a:pPr eaLnBrk="1" hangingPunct="1"/>
            <a:r>
              <a:rPr lang="nl-NL" altLang="nl-NL" sz="2800" dirty="0"/>
              <a:t>Groen		5,5	   5,7	</a:t>
            </a:r>
            <a:endParaRPr lang="nl-NL" altLang="nl-NL" sz="2800" b="1" dirty="0">
              <a:solidFill>
                <a:srgbClr val="66FF33"/>
              </a:solidFill>
            </a:endParaRPr>
          </a:p>
          <a:p>
            <a:pPr eaLnBrk="1" hangingPunct="1"/>
            <a:r>
              <a:rPr lang="nl-NL" altLang="nl-NL" sz="2800" dirty="0"/>
              <a:t>Economie		5,6	   5.4	</a:t>
            </a:r>
            <a:endParaRPr lang="nl-NL" altLang="nl-NL" sz="2800" b="1" dirty="0">
              <a:solidFill>
                <a:srgbClr val="66FF33"/>
              </a:solidFill>
            </a:endParaRPr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5725319" y="1700212"/>
            <a:ext cx="1655762" cy="338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55000"/>
              </a:lnSpc>
              <a:spcBef>
                <a:spcPct val="50000"/>
              </a:spcBef>
              <a:buFontTx/>
              <a:buNone/>
            </a:pPr>
            <a:r>
              <a:rPr lang="nl-NL" altLang="nl-NL" sz="2000" dirty="0">
                <a:latin typeface="+mn-lt"/>
              </a:rPr>
              <a:t>Gemiddeld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nl-NL" altLang="nl-NL" sz="2800" dirty="0">
                <a:latin typeface="+mn-lt"/>
              </a:rPr>
              <a:t>5,7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nl-NL" altLang="nl-NL" sz="2800" dirty="0">
                <a:latin typeface="+mn-lt"/>
              </a:rPr>
              <a:t>4,6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nl-NL" altLang="nl-NL" sz="2800" dirty="0">
                <a:latin typeface="+mn-lt"/>
              </a:rPr>
              <a:t>6,5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nl-NL" altLang="nl-NL" sz="2800" dirty="0">
                <a:latin typeface="+mn-lt"/>
              </a:rPr>
              <a:t>5,0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nl-NL" altLang="nl-NL" sz="2800" dirty="0">
                <a:latin typeface="+mn-lt"/>
              </a:rPr>
              <a:t>5,6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nl-NL" altLang="nl-NL" sz="2800" dirty="0">
                <a:latin typeface="+mn-lt"/>
              </a:rPr>
              <a:t>5,5</a:t>
            </a:r>
          </a:p>
        </p:txBody>
      </p:sp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7235825" y="1700213"/>
            <a:ext cx="1584325" cy="3429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nl-NL" altLang="nl-NL" sz="2000" dirty="0">
                <a:latin typeface="+mn-lt"/>
              </a:rPr>
              <a:t>Eindlijst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nl-NL" altLang="nl-NL" sz="2800" dirty="0">
                <a:solidFill>
                  <a:srgbClr val="0000FF"/>
                </a:solidFill>
                <a:latin typeface="+mn-lt"/>
              </a:rPr>
              <a:t>6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nl-NL" altLang="nl-NL" sz="2800" dirty="0">
                <a:solidFill>
                  <a:srgbClr val="0000FF"/>
                </a:solidFill>
                <a:latin typeface="+mn-lt"/>
              </a:rPr>
              <a:t>5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nl-NL" altLang="nl-NL" sz="2800" dirty="0">
                <a:solidFill>
                  <a:srgbClr val="0000FF"/>
                </a:solidFill>
                <a:latin typeface="+mn-lt"/>
              </a:rPr>
              <a:t>7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nl-NL" altLang="nl-NL" sz="2800" dirty="0">
                <a:solidFill>
                  <a:srgbClr val="0000FF"/>
                </a:solidFill>
                <a:latin typeface="+mn-lt"/>
              </a:rPr>
              <a:t>5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nl-NL" altLang="nl-NL" sz="2800" dirty="0">
                <a:solidFill>
                  <a:srgbClr val="0000FF"/>
                </a:solidFill>
                <a:latin typeface="+mn-lt"/>
              </a:rPr>
              <a:t>6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nl-NL" altLang="nl-NL" sz="2800" dirty="0">
                <a:solidFill>
                  <a:srgbClr val="0000FF"/>
                </a:solidFill>
                <a:latin typeface="+mn-lt"/>
              </a:rPr>
              <a:t>6</a:t>
            </a:r>
          </a:p>
        </p:txBody>
      </p:sp>
      <p:pic>
        <p:nvPicPr>
          <p:cNvPr id="15366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73233"/>
            <a:ext cx="3250321" cy="1222867"/>
          </a:xfrm>
          <a:prstGeom prst="rect">
            <a:avLst/>
          </a:prstGeom>
        </p:spPr>
      </p:pic>
      <p:pic>
        <p:nvPicPr>
          <p:cNvPr id="8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69357" y="56732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836613"/>
            <a:ext cx="7772400" cy="1143000"/>
          </a:xfrm>
        </p:spPr>
        <p:txBody>
          <a:bodyPr/>
          <a:lstStyle/>
          <a:p>
            <a:pPr eaLnBrk="1" hangingPunct="1"/>
            <a:r>
              <a:rPr lang="nl-NL" altLang="nl-NL" sz="4000" dirty="0"/>
              <a:t>Stage klas 4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16113"/>
            <a:ext cx="7343775" cy="3744912"/>
          </a:xfrm>
        </p:spPr>
        <p:txBody>
          <a:bodyPr/>
          <a:lstStyle/>
          <a:p>
            <a:pPr eaLnBrk="1" hangingPunct="1"/>
            <a:r>
              <a:rPr lang="nl-NL" altLang="nl-NL" sz="4000" dirty="0"/>
              <a:t>Vrije keus stage. Gericht op het vervolgonderwijs </a:t>
            </a:r>
          </a:p>
          <a:p>
            <a:pPr eaLnBrk="1" hangingPunct="1"/>
            <a:r>
              <a:rPr lang="nl-NL" altLang="nl-NL" sz="4000" dirty="0"/>
              <a:t>Stagemap met daarin opdrachten.</a:t>
            </a:r>
          </a:p>
        </p:txBody>
      </p:sp>
      <p:pic>
        <p:nvPicPr>
          <p:cNvPr id="4100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732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69357" y="56732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sh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39467"/>
            <a:ext cx="7772400" cy="1143000"/>
          </a:xfrm>
        </p:spPr>
        <p:txBody>
          <a:bodyPr/>
          <a:lstStyle/>
          <a:p>
            <a:pPr eaLnBrk="1" hangingPunct="1"/>
            <a:r>
              <a:rPr lang="nl-NL" altLang="nl-NL" dirty="0"/>
              <a:t>Voorbeeld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9754"/>
            <a:ext cx="8458200" cy="4467225"/>
          </a:xfrm>
        </p:spPr>
        <p:txBody>
          <a:bodyPr/>
          <a:lstStyle/>
          <a:p>
            <a:pPr lvl="4" eaLnBrk="1" hangingPunct="1">
              <a:buFontTx/>
              <a:buNone/>
            </a:pPr>
            <a:r>
              <a:rPr lang="nl-NL" altLang="nl-NL" dirty="0"/>
              <a:t>                 SE            CE           gemiddeld </a:t>
            </a:r>
          </a:p>
          <a:p>
            <a:pPr eaLnBrk="1" hangingPunct="1"/>
            <a:r>
              <a:rPr lang="nl-NL" altLang="nl-NL" sz="2800" dirty="0"/>
              <a:t>Nederlands	5,8	   </a:t>
            </a:r>
            <a:r>
              <a:rPr lang="nl-NL" altLang="nl-NL" sz="2800" dirty="0">
                <a:solidFill>
                  <a:srgbClr val="FF0000"/>
                </a:solidFill>
              </a:rPr>
              <a:t>5,7</a:t>
            </a:r>
            <a:r>
              <a:rPr lang="nl-NL" altLang="nl-NL" sz="2800" dirty="0"/>
              <a:t>		5,7	Ce totaal:</a:t>
            </a:r>
          </a:p>
          <a:p>
            <a:pPr eaLnBrk="1" hangingPunct="1"/>
            <a:r>
              <a:rPr lang="nl-NL" altLang="nl-NL" sz="2800" dirty="0"/>
              <a:t>Engels		4,8	   </a:t>
            </a:r>
            <a:r>
              <a:rPr lang="nl-NL" altLang="nl-NL" sz="2800" dirty="0">
                <a:solidFill>
                  <a:srgbClr val="FF0000"/>
                </a:solidFill>
              </a:rPr>
              <a:t>4,4</a:t>
            </a:r>
            <a:r>
              <a:rPr lang="nl-NL" altLang="nl-NL" sz="2800" dirty="0"/>
              <a:t>		4,6      32.2 /6 =</a:t>
            </a:r>
          </a:p>
          <a:p>
            <a:pPr eaLnBrk="1" hangingPunct="1"/>
            <a:r>
              <a:rPr lang="nl-NL" altLang="nl-NL" sz="2800" dirty="0"/>
              <a:t>Wiskunde		6,8	   </a:t>
            </a:r>
            <a:r>
              <a:rPr lang="nl-NL" altLang="nl-NL" sz="2800" dirty="0">
                <a:solidFill>
                  <a:srgbClr val="FF0000"/>
                </a:solidFill>
              </a:rPr>
              <a:t>6,2</a:t>
            </a:r>
            <a:r>
              <a:rPr lang="nl-NL" altLang="nl-NL" sz="2800" dirty="0"/>
              <a:t>		6,5       </a:t>
            </a:r>
            <a:r>
              <a:rPr lang="nl-NL" altLang="nl-NL" sz="2800" dirty="0">
                <a:solidFill>
                  <a:srgbClr val="FF0000"/>
                </a:solidFill>
                <a:highlight>
                  <a:srgbClr val="FFFF00"/>
                </a:highlight>
              </a:rPr>
              <a:t>5.4</a:t>
            </a:r>
          </a:p>
          <a:p>
            <a:pPr eaLnBrk="1" hangingPunct="1"/>
            <a:r>
              <a:rPr lang="nl-NL" altLang="nl-NL" sz="2800" dirty="0"/>
              <a:t>Biologie		5,2	   </a:t>
            </a:r>
            <a:r>
              <a:rPr lang="nl-NL" altLang="nl-NL" sz="2800" dirty="0">
                <a:solidFill>
                  <a:srgbClr val="FF0000"/>
                </a:solidFill>
              </a:rPr>
              <a:t>4,8</a:t>
            </a:r>
            <a:r>
              <a:rPr lang="nl-NL" altLang="nl-NL" sz="2800" dirty="0"/>
              <a:t>		5,0</a:t>
            </a:r>
          </a:p>
          <a:p>
            <a:pPr eaLnBrk="1" hangingPunct="1"/>
            <a:r>
              <a:rPr lang="nl-NL" altLang="nl-NL" sz="2800" dirty="0"/>
              <a:t>Groen		5,5	   </a:t>
            </a:r>
            <a:r>
              <a:rPr lang="nl-NL" altLang="nl-NL" sz="2800" dirty="0">
                <a:solidFill>
                  <a:srgbClr val="FF0000"/>
                </a:solidFill>
              </a:rPr>
              <a:t>5,7</a:t>
            </a:r>
            <a:r>
              <a:rPr lang="nl-NL" altLang="nl-NL" sz="2800" dirty="0"/>
              <a:t>		5,6</a:t>
            </a:r>
          </a:p>
          <a:p>
            <a:pPr eaLnBrk="1" hangingPunct="1"/>
            <a:r>
              <a:rPr lang="nl-NL" altLang="nl-NL" sz="2800" dirty="0"/>
              <a:t>Economie		5,8	   </a:t>
            </a:r>
            <a:r>
              <a:rPr lang="nl-NL" altLang="nl-NL" sz="2800" dirty="0">
                <a:solidFill>
                  <a:srgbClr val="FF0000"/>
                </a:solidFill>
              </a:rPr>
              <a:t>5.4</a:t>
            </a:r>
            <a:r>
              <a:rPr lang="nl-NL" altLang="nl-NL" sz="2800" dirty="0"/>
              <a:t>		5,5</a:t>
            </a:r>
          </a:p>
          <a:p>
            <a:pPr eaLnBrk="1" hangingPunct="1"/>
            <a:r>
              <a:rPr lang="nl-NL" altLang="nl-NL" sz="2800" dirty="0"/>
              <a:t>Nieuwe examennorm: </a:t>
            </a:r>
            <a:r>
              <a:rPr lang="nl-NL" altLang="nl-NL" sz="2800" dirty="0">
                <a:sym typeface="Wingdings" panose="05000000000000000000" pitchFamily="2" charset="2"/>
              </a:rPr>
              <a:t> niet geslaagd Ce cijfers is geen 5,5 gemiddeld maar een 5,4</a:t>
            </a:r>
            <a:endParaRPr lang="nl-NL" altLang="nl-NL" sz="2800" dirty="0"/>
          </a:p>
        </p:txBody>
      </p:sp>
      <p:pic>
        <p:nvPicPr>
          <p:cNvPr id="16388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732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69357" y="56732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Tot slot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24245"/>
            <a:ext cx="7772400" cy="389076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l-NL" altLang="nl-NL" dirty="0"/>
              <a:t>Alleen de door jou gekozen vakken in het PTA zijn van toepassing!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dirty="0"/>
              <a:t>Verandering van vak is niet meer mogelijk!</a:t>
            </a:r>
          </a:p>
          <a:p>
            <a:pPr eaLnBrk="1" hangingPunct="1">
              <a:lnSpc>
                <a:spcPct val="90000"/>
              </a:lnSpc>
            </a:pPr>
            <a:r>
              <a:rPr lang="nl-NL" altLang="nl-NL" dirty="0"/>
              <a:t>PTA zal jullie worden toegestuurd door Mevr. Poell en is terug te vinden op onze site( </a:t>
            </a:r>
            <a:r>
              <a:rPr lang="nl-NL" altLang="nl-NL" dirty="0">
                <a:hlinkClick r:id="rId2"/>
              </a:rPr>
              <a:t>www.aeresvmbo.nl</a:t>
            </a:r>
            <a:r>
              <a:rPr lang="nl-NL" altLang="nl-NL" dirty="0"/>
              <a:t> </a:t>
            </a:r>
            <a:r>
              <a:rPr lang="nl-NL" dirty="0"/>
              <a:t>) én </a:t>
            </a:r>
            <a:r>
              <a:rPr lang="nl-NL" altLang="nl-NL" dirty="0"/>
              <a:t>in ITS-vak: info-</a:t>
            </a:r>
            <a:r>
              <a:rPr lang="nl-NL" altLang="nl-NL" dirty="0" err="1"/>
              <a:t>docs</a:t>
            </a:r>
            <a:r>
              <a:rPr lang="nl-NL" altLang="nl-NL" dirty="0"/>
              <a:t>. </a:t>
            </a:r>
            <a:endParaRPr lang="en-US" altLang="nl-NL" dirty="0"/>
          </a:p>
          <a:p>
            <a:pPr eaLnBrk="1" hangingPunct="1">
              <a:lnSpc>
                <a:spcPct val="90000"/>
              </a:lnSpc>
            </a:pPr>
            <a:endParaRPr lang="nl-NL" altLang="nl-NL" dirty="0"/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67180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70514" y="5667181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sh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Bewust vervolg!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420938"/>
            <a:ext cx="7488237" cy="15922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nl-NL" altLang="nl-NL" sz="4800" dirty="0"/>
              <a:t>Een vervolgopleiding kiezen</a:t>
            </a:r>
          </a:p>
        </p:txBody>
      </p:sp>
      <p:pic>
        <p:nvPicPr>
          <p:cNvPr id="18436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67180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69357" y="56732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16632"/>
            <a:ext cx="7772400" cy="1143000"/>
          </a:xfrm>
        </p:spPr>
        <p:txBody>
          <a:bodyPr/>
          <a:lstStyle/>
          <a:p>
            <a:pPr eaLnBrk="1" hangingPunct="1"/>
            <a:r>
              <a:rPr lang="nl-NL" altLang="nl-NL" dirty="0"/>
              <a:t>Aanname MBO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463324"/>
            <a:ext cx="8352159" cy="1317604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nl-NL" altLang="nl-NL" sz="4400" dirty="0"/>
              <a:t>Uiterlijk aanmelding vóór 1 april 2025</a:t>
            </a:r>
          </a:p>
          <a:p>
            <a:pPr eaLnBrk="1" hangingPunct="1">
              <a:buFontTx/>
              <a:buNone/>
            </a:pPr>
            <a:r>
              <a:rPr lang="nl-NL" altLang="nl-NL" sz="2400" i="1" dirty="0"/>
              <a:t>Studenten hebben recht op toelating tot de opleiding van</a:t>
            </a:r>
          </a:p>
          <a:p>
            <a:pPr eaLnBrk="1" hangingPunct="1">
              <a:buFontTx/>
              <a:buNone/>
            </a:pPr>
            <a:r>
              <a:rPr lang="nl-NL" altLang="nl-NL" sz="2400" i="1" dirty="0"/>
              <a:t>aanmelding indien: </a:t>
            </a:r>
          </a:p>
          <a:p>
            <a:pPr eaLnBrk="1" hangingPunct="1"/>
            <a:r>
              <a:rPr lang="nl-NL" altLang="nl-NL" sz="2400" dirty="0"/>
              <a:t>Ze zich vóór 1 april aanmelden.</a:t>
            </a:r>
          </a:p>
          <a:p>
            <a:pPr eaLnBrk="1" hangingPunct="1"/>
            <a:r>
              <a:rPr lang="nl-NL" altLang="nl-NL" sz="2400" dirty="0"/>
              <a:t>Ze voldoen aan de vooropleidingseisen</a:t>
            </a:r>
          </a:p>
          <a:p>
            <a:pPr eaLnBrk="1" hangingPunct="1"/>
            <a:r>
              <a:rPr lang="nl-NL" altLang="nl-NL" sz="2400" dirty="0"/>
              <a:t>Ze deelnemen aan de verplichte intakeactiviteiten (Portfolio) </a:t>
            </a:r>
          </a:p>
          <a:p>
            <a:pPr eaLnBrk="1" hangingPunct="1">
              <a:buFontTx/>
              <a:buNone/>
            </a:pPr>
            <a:endParaRPr lang="nl-NL" altLang="nl-NL" sz="4400" dirty="0"/>
          </a:p>
        </p:txBody>
      </p:sp>
      <p:pic>
        <p:nvPicPr>
          <p:cNvPr id="18436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732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69357" y="56732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0705263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Wanneer</a:t>
            </a:r>
          </a:p>
        </p:txBody>
      </p:sp>
      <p:sp>
        <p:nvSpPr>
          <p:cNvPr id="1945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11188" y="1916113"/>
            <a:ext cx="7772400" cy="4114800"/>
          </a:xfrm>
        </p:spPr>
        <p:txBody>
          <a:bodyPr/>
          <a:lstStyle/>
          <a:p>
            <a:pPr eaLnBrk="1" hangingPunct="1"/>
            <a:r>
              <a:rPr lang="nl-NL" altLang="nl-NL" dirty="0"/>
              <a:t>Nu al beginnen met oriënteren </a:t>
            </a:r>
            <a:r>
              <a:rPr lang="nl-NL" b="1" i="0" dirty="0">
                <a:solidFill>
                  <a:srgbClr val="000000"/>
                </a:solidFill>
                <a:effectLst/>
                <a:latin typeface="Amaranth"/>
              </a:rPr>
              <a:t>Onderwijsbeurs Noordoost</a:t>
            </a:r>
          </a:p>
          <a:p>
            <a:pPr eaLnBrk="1" hangingPunct="1">
              <a:buFontTx/>
              <a:buNone/>
            </a:pPr>
            <a:r>
              <a:rPr lang="nl-NL" altLang="nl-NL" dirty="0"/>
              <a:t>		Vrijdag 4 oktober </a:t>
            </a:r>
          </a:p>
          <a:p>
            <a:pPr eaLnBrk="1" hangingPunct="1">
              <a:buFontTx/>
              <a:buNone/>
            </a:pPr>
            <a:r>
              <a:rPr lang="nl-NL" altLang="nl-NL" dirty="0"/>
              <a:t>		Zaterdag 5 oktober</a:t>
            </a:r>
          </a:p>
          <a:p>
            <a:pPr eaLnBrk="1" hangingPunct="1">
              <a:buFontTx/>
              <a:buNone/>
            </a:pPr>
            <a:endParaRPr lang="nl-NL" altLang="nl-NL" dirty="0">
              <a:highlight>
                <a:srgbClr val="FFFF00"/>
              </a:highlight>
            </a:endParaRPr>
          </a:p>
          <a:p>
            <a:pPr eaLnBrk="1" hangingPunct="1">
              <a:buFontTx/>
              <a:buNone/>
            </a:pPr>
            <a:r>
              <a:rPr lang="nl-NL" altLang="nl-NL" sz="2800" dirty="0"/>
              <a:t>Onderwijsbeurs in Hardenberg: www.onderwijsbeurs.nl</a:t>
            </a:r>
          </a:p>
          <a:p>
            <a:pPr eaLnBrk="1" hangingPunct="1">
              <a:buFontTx/>
              <a:buNone/>
            </a:pPr>
            <a:endParaRPr lang="nl-NL" altLang="nl-NL" sz="2800" dirty="0"/>
          </a:p>
          <a:p>
            <a:pPr eaLnBrk="1" hangingPunct="1">
              <a:buFontTx/>
              <a:buNone/>
            </a:pPr>
            <a:endParaRPr lang="nl-NL" altLang="nl-NL" dirty="0"/>
          </a:p>
        </p:txBody>
      </p:sp>
      <p:pic>
        <p:nvPicPr>
          <p:cNvPr id="19460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76438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69357" y="56732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sz="6000" dirty="0">
                <a:latin typeface="+mn-lt"/>
              </a:rPr>
              <a:t>Eerst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 sz="4400" dirty="0"/>
              <a:t>Wat wil ik?</a:t>
            </a:r>
          </a:p>
          <a:p>
            <a:pPr eaLnBrk="1" hangingPunct="1"/>
            <a:r>
              <a:rPr lang="nl-NL" altLang="nl-NL" sz="4400" dirty="0"/>
              <a:t>Ben ik toelaatbaar?</a:t>
            </a:r>
          </a:p>
          <a:p>
            <a:pPr eaLnBrk="1" hangingPunct="1"/>
            <a:r>
              <a:rPr lang="nl-NL" altLang="nl-NL" sz="4400" dirty="0"/>
              <a:t>Wat kan ik verwachten?</a:t>
            </a:r>
          </a:p>
          <a:p>
            <a:pPr eaLnBrk="1" hangingPunct="1">
              <a:buFontTx/>
              <a:buNone/>
            </a:pPr>
            <a:endParaRPr lang="nl-NL" altLang="nl-NL" sz="5400" dirty="0"/>
          </a:p>
        </p:txBody>
      </p:sp>
      <p:pic>
        <p:nvPicPr>
          <p:cNvPr id="21508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732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69357" y="56732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Geen diploma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531096"/>
          </a:xfrm>
        </p:spPr>
        <p:txBody>
          <a:bodyPr/>
          <a:lstStyle/>
          <a:p>
            <a:pPr eaLnBrk="1" hangingPunct="1"/>
            <a:r>
              <a:rPr lang="nl-NL" altLang="nl-NL" dirty="0"/>
              <a:t>Afstromen naar niveau 1 in het MBO</a:t>
            </a:r>
          </a:p>
          <a:p>
            <a:pPr marL="0" indent="0" eaLnBrk="1" hangingPunct="1">
              <a:buNone/>
            </a:pPr>
            <a:r>
              <a:rPr lang="nl-NL" altLang="nl-NL" sz="2800" dirty="0"/>
              <a:t>Dit als voorloper op niveau 2 (startkwalificatie)</a:t>
            </a:r>
          </a:p>
        </p:txBody>
      </p:sp>
      <p:pic>
        <p:nvPicPr>
          <p:cNvPr id="22532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732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69357" y="56732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BBL </a:t>
            </a:r>
            <a:r>
              <a:rPr lang="nl-NL" altLang="nl-NL" sz="2000" dirty="0"/>
              <a:t>(Basisberoepsgerichte Leerweg VMBO) </a:t>
            </a:r>
            <a:r>
              <a:rPr lang="nl-NL" altLang="nl-NL" sz="2000" b="1" dirty="0"/>
              <a:t>behaald!</a:t>
            </a:r>
            <a:endParaRPr lang="nl-NL" altLang="nl-NL" b="1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Instroomrecht niveau 2 (MBO)</a:t>
            </a:r>
          </a:p>
          <a:p>
            <a:pPr eaLnBrk="1" hangingPunct="1"/>
            <a:endParaRPr lang="nl-NL" altLang="nl-NL" dirty="0">
              <a:highlight>
                <a:srgbClr val="FFFF00"/>
              </a:highlight>
            </a:endParaRPr>
          </a:p>
          <a:p>
            <a:pPr eaLnBrk="1" hangingPunct="1"/>
            <a:r>
              <a:rPr lang="nl-NL" altLang="nl-NL" dirty="0"/>
              <a:t>BOL of BBL </a:t>
            </a:r>
            <a:r>
              <a:rPr lang="nl-NL" altLang="nl-NL" sz="2000" dirty="0"/>
              <a:t>(Beroeps Opleidende Leerweg of Beroeps Begeleidende Leerweg MBO)</a:t>
            </a:r>
          </a:p>
          <a:p>
            <a:pPr eaLnBrk="1" hangingPunct="1"/>
            <a:endParaRPr lang="nl-NL" altLang="nl-NL" dirty="0"/>
          </a:p>
        </p:txBody>
      </p:sp>
      <p:pic>
        <p:nvPicPr>
          <p:cNvPr id="23556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05488"/>
            <a:ext cx="1979613" cy="105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mb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Niveau KBL en GTL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Instroomrecht niveau 3 en 4</a:t>
            </a:r>
          </a:p>
          <a:p>
            <a:pPr eaLnBrk="1" hangingPunct="1"/>
            <a:r>
              <a:rPr lang="nl-NL" altLang="nl-NL" dirty="0"/>
              <a:t>Beter bepalen: </a:t>
            </a:r>
          </a:p>
          <a:p>
            <a:pPr lvl="1" eaLnBrk="1" hangingPunct="1"/>
            <a:r>
              <a:rPr lang="nl-NL" altLang="nl-NL" dirty="0"/>
              <a:t>Wat past bij mij?</a:t>
            </a:r>
          </a:p>
          <a:p>
            <a:pPr lvl="1" eaLnBrk="1" hangingPunct="1">
              <a:buFontTx/>
              <a:buNone/>
            </a:pPr>
            <a:r>
              <a:rPr lang="nl-NL" altLang="nl-NL" dirty="0"/>
              <a:t>	=&gt; praktisch =&gt; niveau 3</a:t>
            </a:r>
          </a:p>
          <a:p>
            <a:pPr lvl="1" eaLnBrk="1" hangingPunct="1"/>
            <a:r>
              <a:rPr lang="nl-NL" altLang="nl-NL" dirty="0"/>
              <a:t>Wat kan ik aan? </a:t>
            </a:r>
          </a:p>
          <a:p>
            <a:pPr lvl="1" eaLnBrk="1" hangingPunct="1">
              <a:buFontTx/>
              <a:buNone/>
            </a:pPr>
            <a:r>
              <a:rPr lang="nl-NL" altLang="nl-NL" dirty="0"/>
              <a:t>	=&gt; hoger theoretisch niveau =&gt; niveau 4</a:t>
            </a:r>
          </a:p>
        </p:txBody>
      </p:sp>
      <p:pic>
        <p:nvPicPr>
          <p:cNvPr id="24580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76438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69357" y="56732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Interessetest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276475"/>
            <a:ext cx="7772400" cy="4114800"/>
          </a:xfrm>
        </p:spPr>
        <p:txBody>
          <a:bodyPr/>
          <a:lstStyle/>
          <a:p>
            <a:pPr eaLnBrk="1" hangingPunct="1"/>
            <a:r>
              <a:rPr lang="nl-NL" altLang="nl-NL" dirty="0"/>
              <a:t>Kan een richting aangeven waarin te zoeken</a:t>
            </a:r>
          </a:p>
          <a:p>
            <a:pPr eaLnBrk="1" hangingPunct="1"/>
            <a:r>
              <a:rPr lang="nl-NL" altLang="nl-NL" dirty="0"/>
              <a:t>Geeft geen concrete beroepen</a:t>
            </a:r>
          </a:p>
          <a:p>
            <a:pPr eaLnBrk="1" hangingPunct="1"/>
            <a:r>
              <a:rPr lang="nl-NL" altLang="nl-NL" dirty="0"/>
              <a:t>Is een handvat voor een gesprek</a:t>
            </a:r>
          </a:p>
        </p:txBody>
      </p:sp>
      <p:pic>
        <p:nvPicPr>
          <p:cNvPr id="2560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351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59832" y="56351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836613"/>
            <a:ext cx="7772400" cy="1143000"/>
          </a:xfrm>
        </p:spPr>
        <p:txBody>
          <a:bodyPr/>
          <a:lstStyle/>
          <a:p>
            <a:pPr eaLnBrk="1" hangingPunct="1"/>
            <a:r>
              <a:rPr lang="nl-NL" altLang="nl-NL" sz="4000" b="1" dirty="0"/>
              <a:t>Stage klas 4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16113"/>
            <a:ext cx="7343775" cy="37449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nl-NL" altLang="nl-NL" sz="4000" dirty="0"/>
              <a:t>BBL: iedere dinsdag tot eind maart</a:t>
            </a:r>
          </a:p>
          <a:p>
            <a:pPr eaLnBrk="1" hangingPunct="1">
              <a:buNone/>
            </a:pPr>
            <a:r>
              <a:rPr lang="nl-NL" altLang="nl-NL" sz="4000" dirty="0"/>
              <a:t>KBL: iedere maandag tot eind maart</a:t>
            </a:r>
            <a:endParaRPr lang="nl-NL" altLang="nl-NL" sz="4000" dirty="0">
              <a:cs typeface="Times New Roman"/>
            </a:endParaRPr>
          </a:p>
          <a:p>
            <a:pPr eaLnBrk="1" hangingPunct="1">
              <a:buFontTx/>
              <a:buNone/>
            </a:pPr>
            <a:r>
              <a:rPr lang="nl-NL" altLang="nl-NL" sz="4000" dirty="0"/>
              <a:t>GTL: 3 weken in het schooljaar</a:t>
            </a:r>
          </a:p>
        </p:txBody>
      </p:sp>
      <p:pic>
        <p:nvPicPr>
          <p:cNvPr id="4100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732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69357" y="56732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5796263"/>
      </p:ext>
    </p:extLst>
  </p:cSld>
  <p:clrMapOvr>
    <a:masterClrMapping/>
  </p:clrMapOvr>
  <p:transition>
    <p:push dir="r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Karakter bepaalt mee!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Een diploma alleen maakt je niet geschikt</a:t>
            </a:r>
          </a:p>
          <a:p>
            <a:pPr eaLnBrk="1" hangingPunct="1"/>
            <a:r>
              <a:rPr lang="nl-NL" altLang="nl-NL" dirty="0"/>
              <a:t>Je houding, aanleg en karakter bepalen ook mede je geschiktheid</a:t>
            </a:r>
          </a:p>
          <a:p>
            <a:pPr eaLnBrk="1" hangingPunct="1"/>
            <a:endParaRPr lang="nl-NL" altLang="nl-NL" dirty="0"/>
          </a:p>
          <a:p>
            <a:pPr lvl="1" eaLnBrk="1" hangingPunct="1">
              <a:buFont typeface="Symbol" panose="05050102010706020507" pitchFamily="18" charset="2"/>
              <a:buChar char="Þ"/>
            </a:pPr>
            <a:r>
              <a:rPr lang="nl-NL" altLang="nl-NL" dirty="0"/>
              <a:t>Voorbeeld: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nl-NL" altLang="nl-NL" dirty="0"/>
              <a:t>		Ontwerpen vraagt om creativiteit</a:t>
            </a:r>
          </a:p>
          <a:p>
            <a:pPr eaLnBrk="1" hangingPunct="1"/>
            <a:endParaRPr lang="nl-NL" altLang="nl-NL" dirty="0"/>
          </a:p>
        </p:txBody>
      </p:sp>
      <p:pic>
        <p:nvPicPr>
          <p:cNvPr id="26628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732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69357" y="56732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Wie staan je bij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Ouders/familie</a:t>
            </a:r>
          </a:p>
          <a:p>
            <a:pPr eaLnBrk="1" hangingPunct="1"/>
            <a:r>
              <a:rPr lang="nl-NL" altLang="nl-NL" dirty="0"/>
              <a:t>Mentor</a:t>
            </a:r>
          </a:p>
          <a:p>
            <a:pPr eaLnBrk="1" hangingPunct="1"/>
            <a:r>
              <a:rPr lang="nl-NL" altLang="nl-NL" dirty="0"/>
              <a:t>Decaan</a:t>
            </a:r>
          </a:p>
          <a:p>
            <a:pPr eaLnBrk="1" hangingPunct="1"/>
            <a:r>
              <a:rPr lang="nl-NL" altLang="nl-NL" dirty="0"/>
              <a:t>Vrienden</a:t>
            </a:r>
          </a:p>
          <a:p>
            <a:pPr eaLnBrk="1" hangingPunct="1"/>
            <a:endParaRPr lang="nl-NL" altLang="nl-NL" dirty="0"/>
          </a:p>
        </p:txBody>
      </p:sp>
      <p:pic>
        <p:nvPicPr>
          <p:cNvPr id="27652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732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69357" y="56732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708664" y="332656"/>
            <a:ext cx="7772400" cy="1143000"/>
          </a:xfrm>
        </p:spPr>
        <p:txBody>
          <a:bodyPr/>
          <a:lstStyle/>
          <a:p>
            <a:pPr eaLnBrk="1" hangingPunct="1"/>
            <a:r>
              <a:rPr lang="nl-NL" altLang="nl-NL" dirty="0"/>
              <a:t>Waar?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664" y="1340768"/>
            <a:ext cx="7772400" cy="3384376"/>
          </a:xfrm>
        </p:spPr>
        <p:txBody>
          <a:bodyPr/>
          <a:lstStyle/>
          <a:p>
            <a:pPr eaLnBrk="1" hangingPunct="1"/>
            <a:r>
              <a:rPr lang="nl-NL" altLang="nl-NL" dirty="0"/>
              <a:t>Opleidingen op verschillende plaatsen</a:t>
            </a:r>
          </a:p>
          <a:p>
            <a:pPr eaLnBrk="1" hangingPunct="1"/>
            <a:r>
              <a:rPr lang="nl-NL" altLang="nl-NL" dirty="0"/>
              <a:t>Wat zijn de verschillen?</a:t>
            </a:r>
          </a:p>
          <a:p>
            <a:pPr eaLnBrk="1" hangingPunct="1"/>
            <a:r>
              <a:rPr lang="nl-NL" altLang="nl-NL" dirty="0"/>
              <a:t>Ga de sfeer proeven</a:t>
            </a:r>
          </a:p>
          <a:p>
            <a:pPr eaLnBrk="1" hangingPunct="1"/>
            <a:r>
              <a:rPr lang="nl-NL" altLang="nl-NL" dirty="0"/>
              <a:t>Probeer zoveel mogelijk te weten te komen en volg meeloopdagen!</a:t>
            </a:r>
          </a:p>
          <a:p>
            <a:pPr eaLnBrk="1" hangingPunct="1"/>
            <a:r>
              <a:rPr lang="nl-NL" altLang="nl-NL" dirty="0"/>
              <a:t>Evt. aanvraag reisdocument</a:t>
            </a:r>
          </a:p>
          <a:p>
            <a:pPr marL="0" indent="0" algn="ctr" eaLnBrk="1" hangingPunct="1">
              <a:buNone/>
            </a:pPr>
            <a:r>
              <a:rPr lang="nl-NL" altLang="nl-NL" dirty="0"/>
              <a:t>		</a:t>
            </a:r>
            <a:r>
              <a:rPr lang="nl-NL" altLang="nl-NL" b="1" i="1" dirty="0"/>
              <a:t>Schrijf je op tijd in!!!</a:t>
            </a:r>
          </a:p>
        </p:txBody>
      </p:sp>
      <p:pic>
        <p:nvPicPr>
          <p:cNvPr id="28676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732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69357" y="56732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Wie kiest?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1680" y="1481473"/>
            <a:ext cx="7070526" cy="389505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nl-NL" altLang="nl-NL" sz="25200" dirty="0"/>
              <a:t>  Jij</a:t>
            </a:r>
          </a:p>
        </p:txBody>
      </p:sp>
      <p:pic>
        <p:nvPicPr>
          <p:cNvPr id="29700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732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69357" y="56732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 autoUpdateAnimBg="0"/>
      <p:bldP spid="81923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Maar……………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nl-NL" altLang="nl-NL" sz="6000"/>
          </a:p>
          <a:p>
            <a:pPr eaLnBrk="1" hangingPunct="1">
              <a:buFontTx/>
              <a:buNone/>
            </a:pPr>
            <a:r>
              <a:rPr lang="nl-NL" altLang="nl-NL" sz="6000"/>
              <a:t>We willen je wel helpen</a:t>
            </a:r>
          </a:p>
        </p:txBody>
      </p:sp>
      <p:pic>
        <p:nvPicPr>
          <p:cNvPr id="3072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732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69357" y="56732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836613"/>
            <a:ext cx="7772400" cy="1143000"/>
          </a:xfrm>
        </p:spPr>
        <p:txBody>
          <a:bodyPr/>
          <a:lstStyle/>
          <a:p>
            <a:pPr eaLnBrk="1" hangingPunct="1"/>
            <a:r>
              <a:rPr lang="nl-NL" altLang="nl-NL" sz="4000" dirty="0"/>
              <a:t>Programma van Toetsing en Afsluiting</a:t>
            </a:r>
            <a:br>
              <a:rPr lang="nl-NL" altLang="nl-NL" sz="4000" dirty="0"/>
            </a:br>
            <a:endParaRPr lang="nl-NL" altLang="nl-NL" sz="40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145205"/>
            <a:ext cx="7343775" cy="3515820"/>
          </a:xfrm>
        </p:spPr>
        <p:txBody>
          <a:bodyPr/>
          <a:lstStyle/>
          <a:p>
            <a:pPr eaLnBrk="1" hangingPunct="1"/>
            <a:r>
              <a:rPr lang="nl-NL" altLang="nl-NL" dirty="0"/>
              <a:t>Beschrijving van leerstof</a:t>
            </a:r>
          </a:p>
          <a:p>
            <a:pPr eaLnBrk="1" hangingPunct="1"/>
            <a:r>
              <a:rPr lang="nl-NL" altLang="nl-NL" dirty="0" err="1"/>
              <a:t>Toetsprogramma</a:t>
            </a:r>
            <a:endParaRPr lang="nl-NL" altLang="nl-NL" dirty="0"/>
          </a:p>
          <a:p>
            <a:pPr eaLnBrk="1" hangingPunct="1"/>
            <a:r>
              <a:rPr lang="nl-NL" altLang="nl-NL" dirty="0"/>
              <a:t>Regels waaraan een ieder zich houdt</a:t>
            </a:r>
            <a:endParaRPr lang="nl-NL" altLang="nl-NL" dirty="0">
              <a:cs typeface="Times New Roman"/>
            </a:endParaRPr>
          </a:p>
          <a:p>
            <a:pPr marL="0" indent="0" eaLnBrk="1" hangingPunct="1">
              <a:buNone/>
            </a:pPr>
            <a:r>
              <a:rPr lang="nl-NL" altLang="nl-NL" b="1" dirty="0"/>
              <a:t>     Naslagwerk</a:t>
            </a:r>
            <a:endParaRPr lang="nl-NL" altLang="nl-NL" b="1" dirty="0">
              <a:cs typeface="Times New Roman"/>
            </a:endParaRPr>
          </a:p>
          <a:p>
            <a:pPr eaLnBrk="1" hangingPunct="1">
              <a:buFontTx/>
              <a:buNone/>
            </a:pPr>
            <a:endParaRPr lang="nl-NL" altLang="nl-NL" sz="4000" dirty="0"/>
          </a:p>
        </p:txBody>
      </p:sp>
      <p:pic>
        <p:nvPicPr>
          <p:cNvPr id="4100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732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69357" y="56732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151109"/>
      </p:ext>
    </p:extLst>
  </p:cSld>
  <p:clrMapOvr>
    <a:masterClrMapping/>
  </p:clrMapOvr>
  <p:transition>
    <p:push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Wat blijft…….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132856"/>
            <a:ext cx="7772400" cy="3755182"/>
          </a:xfrm>
        </p:spPr>
        <p:txBody>
          <a:bodyPr/>
          <a:lstStyle/>
          <a:p>
            <a:pPr eaLnBrk="1" hangingPunct="1"/>
            <a:r>
              <a:rPr lang="nl-NL" altLang="nl-NL" sz="2800" dirty="0"/>
              <a:t>Voor alle vakken in het PTA een programma</a:t>
            </a:r>
          </a:p>
          <a:p>
            <a:pPr eaLnBrk="1" hangingPunct="1"/>
            <a:r>
              <a:rPr lang="nl-NL" altLang="nl-NL" sz="2800" dirty="0"/>
              <a:t>Er zijn praktische en theoretische toetsen</a:t>
            </a:r>
          </a:p>
          <a:p>
            <a:pPr eaLnBrk="1" hangingPunct="1"/>
            <a:r>
              <a:rPr lang="nl-NL" altLang="nl-NL" sz="2800" dirty="0"/>
              <a:t>Er zijn </a:t>
            </a:r>
            <a:r>
              <a:rPr lang="nl-NL" altLang="nl-NL" sz="2800" dirty="0" err="1"/>
              <a:t>toetsweken</a:t>
            </a:r>
            <a:r>
              <a:rPr lang="nl-NL" altLang="nl-NL" sz="2800" dirty="0"/>
              <a:t>. </a:t>
            </a:r>
          </a:p>
          <a:p>
            <a:pPr eaLnBrk="1" hangingPunct="1"/>
            <a:r>
              <a:rPr lang="nl-NL" altLang="nl-NL" sz="2800" dirty="0"/>
              <a:t>Hoofdtoets en Eindtoetsen herkansbaar als aangegeven!</a:t>
            </a:r>
          </a:p>
          <a:p>
            <a:pPr eaLnBrk="1" hangingPunct="1"/>
            <a:endParaRPr lang="nl-NL" altLang="nl-NL" sz="2800" dirty="0"/>
          </a:p>
          <a:p>
            <a:pPr eaLnBrk="1" hangingPunct="1"/>
            <a:endParaRPr lang="nl-NL" altLang="nl-NL" sz="2800" dirty="0"/>
          </a:p>
          <a:p>
            <a:pPr eaLnBrk="1" hangingPunct="1">
              <a:buFontTx/>
              <a:buNone/>
            </a:pPr>
            <a:endParaRPr lang="nl-NL" altLang="nl-NL" sz="2800" dirty="0"/>
          </a:p>
        </p:txBody>
      </p:sp>
      <p:pic>
        <p:nvPicPr>
          <p:cNvPr id="512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732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69357" y="56732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620713"/>
            <a:ext cx="7772400" cy="1143000"/>
          </a:xfrm>
        </p:spPr>
        <p:txBody>
          <a:bodyPr/>
          <a:lstStyle/>
          <a:p>
            <a:pPr eaLnBrk="1" hangingPunct="1"/>
            <a:r>
              <a:rPr lang="nl-NL" altLang="nl-NL" sz="3200" b="1"/>
              <a:t>Berekening van een periodecijfer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557338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nl-NL" altLang="nl-NL" sz="4000" b="1" dirty="0"/>
          </a:p>
          <a:p>
            <a:pPr eaLnBrk="1" hangingPunct="1">
              <a:buFontTx/>
              <a:buNone/>
            </a:pPr>
            <a:r>
              <a:rPr lang="nl-NL" altLang="nl-NL" sz="4000" b="1" dirty="0"/>
              <a:t>Voor</a:t>
            </a:r>
            <a:r>
              <a:rPr lang="en-US" altLang="nl-NL" sz="4000" b="1" dirty="0"/>
              <a:t> AVO </a:t>
            </a:r>
            <a:r>
              <a:rPr lang="en-US" altLang="nl-NL" sz="4000" b="1" dirty="0" err="1"/>
              <a:t>vakken</a:t>
            </a:r>
            <a:r>
              <a:rPr lang="nl-NL" altLang="nl-NL" sz="4000" b="1" dirty="0"/>
              <a:t>:</a:t>
            </a:r>
          </a:p>
          <a:p>
            <a:pPr eaLnBrk="1" hangingPunct="1">
              <a:buFontTx/>
              <a:buNone/>
            </a:pPr>
            <a:endParaRPr lang="nl-NL" altLang="nl-NL" sz="2400" dirty="0"/>
          </a:p>
          <a:p>
            <a:pPr eaLnBrk="1" hangingPunct="1">
              <a:buFontTx/>
              <a:buNone/>
            </a:pPr>
            <a:r>
              <a:rPr lang="nl-NL" altLang="nl-NL" sz="2400" dirty="0"/>
              <a:t>Nederlands 			Engels </a:t>
            </a:r>
          </a:p>
          <a:p>
            <a:pPr eaLnBrk="1" hangingPunct="1">
              <a:buFontTx/>
              <a:buNone/>
            </a:pPr>
            <a:r>
              <a:rPr lang="nl-NL" altLang="nl-NL" sz="2400" dirty="0"/>
              <a:t>Wiskunde 	  		Economie (alleen GTL)</a:t>
            </a:r>
          </a:p>
          <a:p>
            <a:pPr eaLnBrk="1" hangingPunct="1">
              <a:buFontTx/>
              <a:buNone/>
            </a:pPr>
            <a:r>
              <a:rPr lang="nl-NL" altLang="nl-NL" sz="2400" dirty="0" err="1"/>
              <a:t>Nask</a:t>
            </a:r>
            <a:r>
              <a:rPr lang="nl-NL" altLang="nl-NL" sz="2400" dirty="0"/>
              <a:t>*	 	  		Biologie*</a:t>
            </a:r>
            <a:endParaRPr lang="en-US" altLang="nl-NL" sz="2400" dirty="0"/>
          </a:p>
        </p:txBody>
      </p:sp>
      <p:pic>
        <p:nvPicPr>
          <p:cNvPr id="7172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732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69357" y="56732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dirty="0" err="1"/>
              <a:t>Periodecijfer</a:t>
            </a:r>
            <a:endParaRPr lang="nl-NL" altLang="nl-NL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 sz="2800" dirty="0"/>
              <a:t>0,5 x Hoofdtoets/Hoofdopdracht</a:t>
            </a:r>
          </a:p>
          <a:p>
            <a:pPr eaLnBrk="1" hangingPunct="1"/>
            <a:r>
              <a:rPr lang="en-US" altLang="nl-NL" sz="2800" dirty="0"/>
              <a:t>0,5 x E</a:t>
            </a:r>
            <a:r>
              <a:rPr lang="nl-NL" altLang="nl-NL" sz="2800" dirty="0" err="1"/>
              <a:t>indtoets</a:t>
            </a:r>
            <a:endParaRPr lang="nl-NL" altLang="nl-NL" sz="2800" dirty="0"/>
          </a:p>
          <a:p>
            <a:pPr eaLnBrk="1" hangingPunct="1"/>
            <a:endParaRPr lang="nl-NL" altLang="nl-NL" sz="2800" dirty="0"/>
          </a:p>
          <a:p>
            <a:pPr eaLnBrk="1" hangingPunct="1">
              <a:buFontTx/>
              <a:buNone/>
            </a:pPr>
            <a:r>
              <a:rPr lang="nl-NL" altLang="nl-NL" sz="2800" dirty="0"/>
              <a:t>	0,5 x H + 0,5 x E = periodecijfer</a:t>
            </a:r>
          </a:p>
          <a:p>
            <a:pPr eaLnBrk="1" hangingPunct="1">
              <a:buFontTx/>
              <a:buNone/>
            </a:pPr>
            <a:endParaRPr lang="nl-NL" altLang="nl-NL" b="1" dirty="0"/>
          </a:p>
        </p:txBody>
      </p:sp>
      <p:pic>
        <p:nvPicPr>
          <p:cNvPr id="8196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1979613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73233"/>
            <a:ext cx="3250321" cy="1222867"/>
          </a:xfrm>
          <a:prstGeom prst="rect">
            <a:avLst/>
          </a:prstGeom>
        </p:spPr>
      </p:pic>
      <p:pic>
        <p:nvPicPr>
          <p:cNvPr id="6" name="Picture 2" descr="beeldcombinati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069357" y="5673234"/>
            <a:ext cx="6078286" cy="122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764704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nl-NL" altLang="nl-NL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Cijfers</a:t>
            </a:r>
            <a:r>
              <a:rPr lang="en-US" altLang="nl-NL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nl-NL" sz="4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Groenprofiel</a:t>
            </a:r>
            <a:r>
              <a:rPr lang="en-US" altLang="nl-NL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 Basis / Kader    </a:t>
            </a:r>
            <a:br>
              <a:rPr lang="nl-NL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Calibri" panose="020F0502020204030204" pitchFamily="34" charset="0"/>
              </a:rPr>
            </a:br>
            <a:endParaRPr lang="nl-NL" dirty="0">
              <a:latin typeface="+mn-lt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52890"/>
            <a:ext cx="3438525" cy="1147861"/>
          </a:xfrm>
          <a:prstGeom prst="rect">
            <a:avLst/>
          </a:prstGeom>
        </p:spPr>
      </p:pic>
      <p:pic>
        <p:nvPicPr>
          <p:cNvPr id="5" name="Picture 2" descr="beeldcombinati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438525" y="4852890"/>
            <a:ext cx="5705475" cy="1147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1A95E4F6-5A26-4DFF-9A79-C57F42EA7980}"/>
              </a:ext>
            </a:extLst>
          </p:cNvPr>
          <p:cNvSpPr txBox="1"/>
          <p:nvPr/>
        </p:nvSpPr>
        <p:spPr>
          <a:xfrm>
            <a:off x="2267744" y="1988840"/>
            <a:ext cx="67422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2800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Per thema: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2800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- </a:t>
            </a:r>
            <a:r>
              <a:rPr lang="nl-NL" sz="2800" dirty="0" err="1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PvB</a:t>
            </a:r>
            <a:r>
              <a:rPr lang="nl-NL" sz="2800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 = Proeve van Bekwaamheid</a:t>
            </a:r>
          </a:p>
          <a:p>
            <a:pPr marL="214313" indent="-214313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nl-NL" sz="2800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Theoretische toets</a:t>
            </a:r>
          </a:p>
          <a:p>
            <a:pPr marL="214313" indent="-214313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nl-NL" sz="2800" dirty="0">
              <a:solidFill>
                <a:prstClr val="black"/>
              </a:solidFill>
              <a:latin typeface="+mn-lt"/>
              <a:cs typeface="Times New Roman" panose="02020603050405020304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2800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themacijfer: 0,6 x </a:t>
            </a:r>
            <a:r>
              <a:rPr lang="nl-NL" sz="2800" dirty="0" err="1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PvB</a:t>
            </a:r>
            <a:r>
              <a:rPr lang="nl-NL" sz="2800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 + 0,4 x Theorietoets</a:t>
            </a:r>
          </a:p>
        </p:txBody>
      </p:sp>
    </p:spTree>
    <p:extLst>
      <p:ext uri="{BB962C8B-B14F-4D97-AF65-F5344CB8AC3E}">
        <p14:creationId xmlns:p14="http://schemas.microsoft.com/office/powerpoint/2010/main" val="1554349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87624" y="874473"/>
            <a:ext cx="8606780" cy="994172"/>
          </a:xfrm>
        </p:spPr>
        <p:txBody>
          <a:bodyPr>
            <a:normAutofit fontScale="90000"/>
          </a:bodyPr>
          <a:lstStyle/>
          <a:p>
            <a:r>
              <a:rPr lang="nl-NL" altLang="nl-NL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Cijfers</a:t>
            </a:r>
            <a:r>
              <a:rPr lang="en-US" altLang="nl-NL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nl-NL" sz="4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Groenprofiel</a:t>
            </a:r>
            <a:r>
              <a:rPr lang="en-US" altLang="nl-NL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 GTL    </a:t>
            </a:r>
            <a:br>
              <a:rPr lang="nl-NL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anose="020F0502020204030204" pitchFamily="34" charset="0"/>
              </a:rPr>
            </a:b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52890"/>
            <a:ext cx="3438525" cy="1147861"/>
          </a:xfrm>
          <a:prstGeom prst="rect">
            <a:avLst/>
          </a:prstGeom>
        </p:spPr>
      </p:pic>
      <p:pic>
        <p:nvPicPr>
          <p:cNvPr id="5" name="Picture 2" descr="beeldcombinati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5"/>
          <a:stretch/>
        </p:blipFill>
        <p:spPr bwMode="auto">
          <a:xfrm>
            <a:off x="3438525" y="4852890"/>
            <a:ext cx="5705475" cy="1147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1A95E4F6-5A26-4DFF-9A79-C57F42EA7980}"/>
              </a:ext>
            </a:extLst>
          </p:cNvPr>
          <p:cNvSpPr txBox="1"/>
          <p:nvPr/>
        </p:nvSpPr>
        <p:spPr>
          <a:xfrm>
            <a:off x="2267744" y="1988840"/>
            <a:ext cx="67422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2800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In het schooljaar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2800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- 2 </a:t>
            </a:r>
            <a:r>
              <a:rPr lang="nl-NL" sz="2800" dirty="0" err="1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PvB’s</a:t>
            </a:r>
            <a:r>
              <a:rPr lang="nl-NL" sz="2800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  = Proeve van Bekwaamheid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2800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- 2 Theoretische toetsen</a:t>
            </a:r>
          </a:p>
          <a:p>
            <a:pPr marL="214313" indent="-214313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nl-NL" sz="2800" dirty="0">
              <a:solidFill>
                <a:prstClr val="black"/>
              </a:solidFill>
              <a:latin typeface="+mn-lt"/>
              <a:cs typeface="Times New Roman" panose="02020603050405020304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nl-NL" sz="2800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Iedere toets telt 1 keer mee</a:t>
            </a:r>
          </a:p>
        </p:txBody>
      </p:sp>
    </p:spTree>
    <p:extLst>
      <p:ext uri="{BB962C8B-B14F-4D97-AF65-F5344CB8AC3E}">
        <p14:creationId xmlns:p14="http://schemas.microsoft.com/office/powerpoint/2010/main" val="4141502533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a332a2e-99e4-4835-86d8-3c1587f015d9">
      <Terms xmlns="http://schemas.microsoft.com/office/infopath/2007/PartnerControls"/>
    </lcf76f155ced4ddcb4097134ff3c332f>
    <TaxCatchAll xmlns="f366d24e-c79f-4ae6-b7da-18f42b1c23e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E3DCA8E7440C42A6E9AF9841D94328" ma:contentTypeVersion="12" ma:contentTypeDescription="Een nieuw document maken." ma:contentTypeScope="" ma:versionID="52dc4aa5adb77ec35fc56cb8bd750b30">
  <xsd:schema xmlns:xsd="http://www.w3.org/2001/XMLSchema" xmlns:xs="http://www.w3.org/2001/XMLSchema" xmlns:p="http://schemas.microsoft.com/office/2006/metadata/properties" xmlns:ns2="0a332a2e-99e4-4835-86d8-3c1587f015d9" xmlns:ns3="f366d24e-c79f-4ae6-b7da-18f42b1c23ee" targetNamespace="http://schemas.microsoft.com/office/2006/metadata/properties" ma:root="true" ma:fieldsID="a2d05fccf1695cd4871b81ae260823b7" ns2:_="" ns3:_="">
    <xsd:import namespace="0a332a2e-99e4-4835-86d8-3c1587f015d9"/>
    <xsd:import namespace="f366d24e-c79f-4ae6-b7da-18f42b1c23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332a2e-99e4-4835-86d8-3c1587f01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Afbeeldingtags" ma:readOnly="false" ma:fieldId="{5cf76f15-5ced-4ddc-b409-7134ff3c332f}" ma:taxonomyMulti="true" ma:sspId="dab3f2c4-f49b-4925-90ae-a2035035ac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66d24e-c79f-4ae6-b7da-18f42b1c23ee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1da830cb-b6cf-41e4-91bc-c7017c44f184}" ma:internalName="TaxCatchAll" ma:showField="CatchAllData" ma:web="f366d24e-c79f-4ae6-b7da-18f42b1c23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0F36A4-3C31-463B-9598-00F5CE9D5DF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76A641B-B8F4-4698-AFCD-2FE7B52C8456}">
  <ds:schemaRefs>
    <ds:schemaRef ds:uri="http://purl.org/dc/elements/1.1/"/>
    <ds:schemaRef ds:uri="ccc50947-4f5b-428b-b2eb-87ca32593668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0a332a2e-99e4-4835-86d8-3c1587f015d9"/>
    <ds:schemaRef ds:uri="f366d24e-c79f-4ae6-b7da-18f42b1c23ee"/>
  </ds:schemaRefs>
</ds:datastoreItem>
</file>

<file path=customXml/itemProps3.xml><?xml version="1.0" encoding="utf-8"?>
<ds:datastoreItem xmlns:ds="http://schemas.openxmlformats.org/officeDocument/2006/customXml" ds:itemID="{6830F06B-EBF5-43C5-B626-6B5E91EB60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332a2e-99e4-4835-86d8-3c1587f015d9"/>
    <ds:schemaRef ds:uri="f366d24e-c79f-4ae6-b7da-18f42b1c23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2398</TotalTime>
  <Words>985</Words>
  <Application>Microsoft Office PowerPoint</Application>
  <PresentationFormat>Diavoorstelling (4:3)</PresentationFormat>
  <Paragraphs>190</Paragraphs>
  <Slides>34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8</vt:i4>
      </vt:variant>
      <vt:variant>
        <vt:lpstr>Thema</vt:lpstr>
      </vt:variant>
      <vt:variant>
        <vt:i4>3</vt:i4>
      </vt:variant>
      <vt:variant>
        <vt:lpstr>Diatitels</vt:lpstr>
      </vt:variant>
      <vt:variant>
        <vt:i4>34</vt:i4>
      </vt:variant>
    </vt:vector>
  </HeadingPairs>
  <TitlesOfParts>
    <vt:vector size="45" baseType="lpstr">
      <vt:lpstr>Amaranth</vt:lpstr>
      <vt:lpstr>Aptos</vt:lpstr>
      <vt:lpstr>Arial</vt:lpstr>
      <vt:lpstr>Calibri</vt:lpstr>
      <vt:lpstr>Calibri Light</vt:lpstr>
      <vt:lpstr>Symbol</vt:lpstr>
      <vt:lpstr>Times New Roman</vt:lpstr>
      <vt:lpstr>Wingdings</vt:lpstr>
      <vt:lpstr>Standaardontwerp</vt:lpstr>
      <vt:lpstr>Kantoorthema</vt:lpstr>
      <vt:lpstr>1_Kantoorthema</vt:lpstr>
      <vt:lpstr>Bepaal je toekomst. Bepalend voor je toekomst.</vt:lpstr>
      <vt:lpstr>Stage klas 4</vt:lpstr>
      <vt:lpstr>Stage klas 4</vt:lpstr>
      <vt:lpstr>Programma van Toetsing en Afsluiting </vt:lpstr>
      <vt:lpstr>Wat blijft…….</vt:lpstr>
      <vt:lpstr>Berekening van een periodecijfer</vt:lpstr>
      <vt:lpstr>Periodecijfer</vt:lpstr>
      <vt:lpstr>Cijfers Groenprofiel Basis / Kader     </vt:lpstr>
      <vt:lpstr>Cijfers Groenprofiel GTL     </vt:lpstr>
      <vt:lpstr>Cijfers Keuzevakken BBL /KBL </vt:lpstr>
      <vt:lpstr>BBL/KBL Cijfersamenstelling</vt:lpstr>
      <vt:lpstr>GTL Cijfersamenstelling</vt:lpstr>
      <vt:lpstr> Herkansingen AVO</vt:lpstr>
      <vt:lpstr> Herkansingen groen</vt:lpstr>
      <vt:lpstr>Om te onthouden</vt:lpstr>
      <vt:lpstr>Centraal examen</vt:lpstr>
      <vt:lpstr>Centraal examen</vt:lpstr>
      <vt:lpstr>Voorbeeld</vt:lpstr>
      <vt:lpstr>Voorbeeld</vt:lpstr>
      <vt:lpstr>Voorbeeld</vt:lpstr>
      <vt:lpstr>Tot slot</vt:lpstr>
      <vt:lpstr>Bewust vervolg!</vt:lpstr>
      <vt:lpstr>Aanname MBO</vt:lpstr>
      <vt:lpstr>Wanneer</vt:lpstr>
      <vt:lpstr>Eerst</vt:lpstr>
      <vt:lpstr>Geen diploma</vt:lpstr>
      <vt:lpstr>BBL (Basisberoepsgerichte Leerweg VMBO) behaald!</vt:lpstr>
      <vt:lpstr>Niveau KBL en GTL</vt:lpstr>
      <vt:lpstr>Interessetest</vt:lpstr>
      <vt:lpstr>Karakter bepaalt mee!</vt:lpstr>
      <vt:lpstr>Wie staan je bij</vt:lpstr>
      <vt:lpstr>Waar?</vt:lpstr>
      <vt:lpstr>Wie kiest?</vt:lpstr>
      <vt:lpstr>Maar……………</vt:lpstr>
    </vt:vector>
  </TitlesOfParts>
  <Company>Groenhorst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Ouder/leerling avond</dc:title>
  <dc:creator>Schuttenbelt</dc:creator>
  <cp:lastModifiedBy>Hans Kranen</cp:lastModifiedBy>
  <cp:revision>139</cp:revision>
  <cp:lastPrinted>2013-09-19T10:25:26Z</cp:lastPrinted>
  <dcterms:created xsi:type="dcterms:W3CDTF">2003-10-08T14:01:41Z</dcterms:created>
  <dcterms:modified xsi:type="dcterms:W3CDTF">2024-09-25T12:45:37Z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0x010100BFE3DCA8E7440C42A6E9AF9841D94328</vt:lpwstr>
  </property>
  <property fmtid="{D5CDD505-2E9C-101B-9397-08002B2CF9AE}" pid="3" name="MediaServiceImageTags">
    <vt:lpwstr/>
  </property>
</Properties>
</file>