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3" r:id="rId6"/>
  </p:sldMasterIdLst>
  <p:handoutMasterIdLst>
    <p:handoutMasterId r:id="rId42"/>
  </p:handoutMasterIdLst>
  <p:sldIdLst>
    <p:sldId id="276" r:id="rId7"/>
    <p:sldId id="274" r:id="rId8"/>
    <p:sldId id="319" r:id="rId9"/>
    <p:sldId id="318" r:id="rId10"/>
    <p:sldId id="277" r:id="rId11"/>
    <p:sldId id="279" r:id="rId12"/>
    <p:sldId id="284" r:id="rId13"/>
    <p:sldId id="305" r:id="rId14"/>
    <p:sldId id="310" r:id="rId15"/>
    <p:sldId id="309" r:id="rId16"/>
    <p:sldId id="313" r:id="rId17"/>
    <p:sldId id="311" r:id="rId18"/>
    <p:sldId id="312" r:id="rId19"/>
    <p:sldId id="280" r:id="rId20"/>
    <p:sldId id="317" r:id="rId21"/>
    <p:sldId id="314" r:id="rId22"/>
    <p:sldId id="285" r:id="rId23"/>
    <p:sldId id="299" r:id="rId24"/>
    <p:sldId id="300" r:id="rId25"/>
    <p:sldId id="301" r:id="rId26"/>
    <p:sldId id="302" r:id="rId27"/>
    <p:sldId id="283" r:id="rId28"/>
    <p:sldId id="287" r:id="rId29"/>
    <p:sldId id="307" r:id="rId30"/>
    <p:sldId id="288" r:id="rId31"/>
    <p:sldId id="289" r:id="rId32"/>
    <p:sldId id="290" r:id="rId33"/>
    <p:sldId id="291" r:id="rId34"/>
    <p:sldId id="292" r:id="rId35"/>
    <p:sldId id="297" r:id="rId36"/>
    <p:sldId id="298" r:id="rId37"/>
    <p:sldId id="293" r:id="rId38"/>
    <p:sldId id="294" r:id="rId39"/>
    <p:sldId id="295" r:id="rId40"/>
    <p:sldId id="296" r:id="rId41"/>
  </p:sldIdLst>
  <p:sldSz cx="9144000" cy="6858000" type="screen4x3"/>
  <p:notesSz cx="9926638" cy="679767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746" autoAdjust="0"/>
  </p:normalViewPr>
  <p:slideViewPr>
    <p:cSldViewPr>
      <p:cViewPr varScale="1">
        <p:scale>
          <a:sx n="81" d="100"/>
          <a:sy n="81" d="100"/>
        </p:scale>
        <p:origin x="154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0" Type="http://schemas.openxmlformats.org/officeDocument/2006/relationships/slide" Target="slides/slide14.xml"/><Relationship Id="rId41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DCF93C4-519D-402B-86E5-82C6CC40A42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2029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FD431-EBC3-43A1-8A3E-63E6390727C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6578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26E8A-9B19-43E9-A2A4-09F714F0E93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591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9A5A0-BAE0-4E82-897F-ECF4369BEEA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349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4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30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609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68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58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63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95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76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1A93A-55AA-40B1-9D76-7D7BF8870A8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51449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16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35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760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 dia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2"/>
          </p:nvPr>
        </p:nvSpPr>
        <p:spPr>
          <a:xfrm>
            <a:off x="0" y="1778000"/>
            <a:ext cx="9144000" cy="3748088"/>
          </a:xfrm>
          <a:custGeom>
            <a:avLst/>
            <a:gdLst>
              <a:gd name="connsiteX0" fmla="*/ 0 w 9144000"/>
              <a:gd name="connsiteY0" fmla="*/ 0 h 3748088"/>
              <a:gd name="connsiteX1" fmla="*/ 9144000 w 9144000"/>
              <a:gd name="connsiteY1" fmla="*/ 0 h 3748088"/>
              <a:gd name="connsiteX2" fmla="*/ 9144000 w 9144000"/>
              <a:gd name="connsiteY2" fmla="*/ 3748088 h 3748088"/>
              <a:gd name="connsiteX3" fmla="*/ 3883305 w 9144000"/>
              <a:gd name="connsiteY3" fmla="*/ 3748088 h 3748088"/>
              <a:gd name="connsiteX4" fmla="*/ 3883305 w 9144000"/>
              <a:gd name="connsiteY4" fmla="*/ 3100088 h 3748088"/>
              <a:gd name="connsiteX5" fmla="*/ 0 w 9144000"/>
              <a:gd name="connsiteY5" fmla="*/ 3100088 h 3748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3748088">
                <a:moveTo>
                  <a:pt x="0" y="0"/>
                </a:moveTo>
                <a:lnTo>
                  <a:pt x="9144000" y="0"/>
                </a:lnTo>
                <a:lnTo>
                  <a:pt x="9144000" y="3748088"/>
                </a:lnTo>
                <a:lnTo>
                  <a:pt x="3883305" y="3748088"/>
                </a:lnTo>
                <a:lnTo>
                  <a:pt x="3883305" y="3100088"/>
                </a:lnTo>
                <a:lnTo>
                  <a:pt x="0" y="3100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9144000" cy="1778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35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4305" y="832511"/>
            <a:ext cx="8236222" cy="708035"/>
          </a:xfrm>
        </p:spPr>
        <p:txBody>
          <a:bodyPr bIns="0" anchor="t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31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noProof="0" dirty="0"/>
              <a:t>Klik om subtitel toe te voegen</a:t>
            </a:r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409435"/>
            <a:ext cx="8233200" cy="547910"/>
          </a:xfrm>
        </p:spPr>
        <p:txBody>
          <a:bodyPr anchor="t">
            <a:normAutofit/>
          </a:bodyPr>
          <a:lstStyle>
            <a:lvl1pPr>
              <a:defRPr sz="31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noProof="0" dirty="0"/>
              <a:t>Klik om titel toe te voegen</a:t>
            </a:r>
            <a:endParaRPr lang="nl-NL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54025" y="2016836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naam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454024" y="2301705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datum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pic>
        <p:nvPicPr>
          <p:cNvPr id="6" name="LogoP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7339"/>
            <a:ext cx="3883304" cy="129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854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5343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28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44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89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667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9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3ADDB-5BAE-41AD-93C7-A7FEB9AFF0F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07530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454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760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902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15-9-2022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3498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 dia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2"/>
          </p:nvPr>
        </p:nvSpPr>
        <p:spPr>
          <a:xfrm>
            <a:off x="0" y="1778000"/>
            <a:ext cx="9144000" cy="3748088"/>
          </a:xfrm>
          <a:custGeom>
            <a:avLst/>
            <a:gdLst>
              <a:gd name="connsiteX0" fmla="*/ 0 w 9144000"/>
              <a:gd name="connsiteY0" fmla="*/ 0 h 3748088"/>
              <a:gd name="connsiteX1" fmla="*/ 9144000 w 9144000"/>
              <a:gd name="connsiteY1" fmla="*/ 0 h 3748088"/>
              <a:gd name="connsiteX2" fmla="*/ 9144000 w 9144000"/>
              <a:gd name="connsiteY2" fmla="*/ 3748088 h 3748088"/>
              <a:gd name="connsiteX3" fmla="*/ 3883305 w 9144000"/>
              <a:gd name="connsiteY3" fmla="*/ 3748088 h 3748088"/>
              <a:gd name="connsiteX4" fmla="*/ 3883305 w 9144000"/>
              <a:gd name="connsiteY4" fmla="*/ 3100088 h 3748088"/>
              <a:gd name="connsiteX5" fmla="*/ 0 w 9144000"/>
              <a:gd name="connsiteY5" fmla="*/ 3100088 h 3748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3748088">
                <a:moveTo>
                  <a:pt x="0" y="0"/>
                </a:moveTo>
                <a:lnTo>
                  <a:pt x="9144000" y="0"/>
                </a:lnTo>
                <a:lnTo>
                  <a:pt x="9144000" y="3748088"/>
                </a:lnTo>
                <a:lnTo>
                  <a:pt x="3883305" y="3748088"/>
                </a:lnTo>
                <a:lnTo>
                  <a:pt x="3883305" y="3100088"/>
                </a:lnTo>
                <a:lnTo>
                  <a:pt x="0" y="3100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9144000" cy="1778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35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4305" y="832511"/>
            <a:ext cx="8236222" cy="708035"/>
          </a:xfrm>
        </p:spPr>
        <p:txBody>
          <a:bodyPr bIns="0" anchor="t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31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noProof="0" dirty="0"/>
              <a:t>Klik om subtitel toe te voegen</a:t>
            </a:r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409435"/>
            <a:ext cx="8233200" cy="547910"/>
          </a:xfrm>
        </p:spPr>
        <p:txBody>
          <a:bodyPr anchor="t">
            <a:normAutofit/>
          </a:bodyPr>
          <a:lstStyle>
            <a:lvl1pPr>
              <a:defRPr sz="31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noProof="0" dirty="0"/>
              <a:t>Klik om titel toe te voegen</a:t>
            </a:r>
            <a:endParaRPr lang="nl-NL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54025" y="2016836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naam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454024" y="2301705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datum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pic>
        <p:nvPicPr>
          <p:cNvPr id="6" name="LogoP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7339"/>
            <a:ext cx="3883304" cy="129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79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8E004-AD5A-4845-AB68-E464A7A8EEA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4717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E4FAD-8BAE-4B0F-814C-AAE9638E3CD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9188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5408D-77BC-4025-98E2-B01C16F891D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008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5A0B0-BA22-4B0B-95AB-887A61C5A96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975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AFE16-7B13-4106-9349-0236EDB20A7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9257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1DFC-89EA-4B4C-943B-3BCA8C9D8F8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4882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40F40A2-2AFC-4958-B831-2316AE1DA38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15-9-2022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159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15-9-2022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0120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/>
              <a:t>Bepaal je toekomst.</a:t>
            </a:r>
            <a:br>
              <a:rPr lang="nl-NL" altLang="nl-NL"/>
            </a:br>
            <a:r>
              <a:rPr lang="nl-NL" altLang="nl-NL"/>
              <a:t>Bepalend voor je toekomst.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3140968"/>
            <a:ext cx="7416824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4800" dirty="0"/>
              <a:t>Uitreiking PTA klas 4 2022 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36148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nl-NL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Cijfers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nl-NL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Keuzevakken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BB /KL</a:t>
            </a:r>
            <a:br>
              <a:rPr lang="nl-N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</a:b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90"/>
            <a:ext cx="3438525" cy="1147861"/>
          </a:xfrm>
          <a:prstGeom prst="rect">
            <a:avLst/>
          </a:prstGeom>
        </p:spPr>
      </p:pic>
      <p:pic>
        <p:nvPicPr>
          <p:cNvPr id="5" name="Picture 2" descr="beeldcombinat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438525" y="4852890"/>
            <a:ext cx="5705475" cy="114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A95E4F6-5A26-4DFF-9A79-C57F42EA7980}"/>
              </a:ext>
            </a:extLst>
          </p:cNvPr>
          <p:cNvSpPr txBox="1"/>
          <p:nvPr/>
        </p:nvSpPr>
        <p:spPr>
          <a:xfrm>
            <a:off x="1986149" y="1601112"/>
            <a:ext cx="67422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Voor elk keuzevak: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2 theoretische/praktische toetsen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1 </a:t>
            </a:r>
            <a:r>
              <a:rPr lang="nl-NL" sz="28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PvB</a:t>
            </a:r>
            <a:endParaRPr lang="nl-NL" sz="28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Stage (NBO)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28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Cijfer: 0,3 x toets 1 + 0,3 x toets 2 + 0,3 x </a:t>
            </a:r>
            <a:r>
              <a:rPr lang="nl-NL" sz="28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PvB</a:t>
            </a:r>
            <a:endParaRPr lang="nl-NL" sz="28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17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130" y="692696"/>
            <a:ext cx="5048250" cy="18669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80928"/>
            <a:ext cx="5085134" cy="389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62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874473"/>
            <a:ext cx="8606780" cy="994172"/>
          </a:xfrm>
        </p:spPr>
        <p:txBody>
          <a:bodyPr>
            <a:normAutofit fontScale="90000"/>
          </a:bodyPr>
          <a:lstStyle/>
          <a:p>
            <a:r>
              <a:rPr lang="nl-NL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Cijfers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nl-NL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Groenprofiel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nl-NL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Gemengd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br>
              <a:rPr lang="nl-N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</a:b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90"/>
            <a:ext cx="3438525" cy="1147861"/>
          </a:xfrm>
          <a:prstGeom prst="rect">
            <a:avLst/>
          </a:prstGeom>
        </p:spPr>
      </p:pic>
      <p:pic>
        <p:nvPicPr>
          <p:cNvPr id="5" name="Picture 2" descr="beeldcombinat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438525" y="4852890"/>
            <a:ext cx="5705475" cy="114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A95E4F6-5A26-4DFF-9A79-C57F42EA7980}"/>
              </a:ext>
            </a:extLst>
          </p:cNvPr>
          <p:cNvSpPr txBox="1"/>
          <p:nvPr/>
        </p:nvSpPr>
        <p:spPr>
          <a:xfrm>
            <a:off x="2267744" y="1988840"/>
            <a:ext cx="6742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In het schooljaar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- 2 </a:t>
            </a:r>
            <a:r>
              <a:rPr lang="nl-NL" sz="28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PvB’s</a:t>
            </a: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 = Proeve van Bekwaamheid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3 Theoretische toetsen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NL" sz="28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Iedere toets telt 100% mee</a:t>
            </a:r>
          </a:p>
        </p:txBody>
      </p:sp>
    </p:spTree>
    <p:extLst>
      <p:ext uri="{BB962C8B-B14F-4D97-AF65-F5344CB8AC3E}">
        <p14:creationId xmlns:p14="http://schemas.microsoft.com/office/powerpoint/2010/main" val="4141502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1" y="2060848"/>
            <a:ext cx="8364437" cy="337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983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3600" dirty="0"/>
              <a:t> </a:t>
            </a:r>
            <a:r>
              <a:rPr lang="nl-NL" altLang="nl-NL" dirty="0"/>
              <a:t>Herkansingen AVO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84624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nl-NL" sz="2800" dirty="0"/>
              <a:t>Twee </a:t>
            </a:r>
            <a:r>
              <a:rPr lang="en-US" altLang="nl-NL" sz="2800" dirty="0" err="1"/>
              <a:t>herkansingen</a:t>
            </a:r>
            <a:r>
              <a:rPr lang="en-US" altLang="nl-NL" sz="2800" dirty="0"/>
              <a:t> P1 </a:t>
            </a:r>
            <a:r>
              <a:rPr lang="en-US" altLang="nl-NL" sz="2800" dirty="0" err="1"/>
              <a:t>en</a:t>
            </a:r>
            <a:r>
              <a:rPr lang="en-US" altLang="nl-NL" sz="2800" dirty="0"/>
              <a:t> P2 </a:t>
            </a:r>
          </a:p>
          <a:p>
            <a:pPr eaLnBrk="1" hangingPunct="1"/>
            <a:r>
              <a:rPr lang="en-US" altLang="nl-NL" sz="2800" dirty="0" err="1"/>
              <a:t>Hoofdtoets</a:t>
            </a:r>
            <a:r>
              <a:rPr lang="en-US" altLang="nl-NL" sz="2800" dirty="0"/>
              <a:t> /</a:t>
            </a:r>
            <a:r>
              <a:rPr lang="nl-NL" altLang="nl-NL" sz="2800" dirty="0"/>
              <a:t>eindtoets is </a:t>
            </a:r>
            <a:r>
              <a:rPr lang="nl-NL" altLang="nl-NL" sz="2800" dirty="0" err="1"/>
              <a:t>herkansbaar</a:t>
            </a:r>
            <a:r>
              <a:rPr lang="nl-NL" altLang="nl-NL" sz="2800" dirty="0"/>
              <a:t>:</a:t>
            </a:r>
          </a:p>
          <a:p>
            <a:pPr lvl="1" eaLnBrk="1" hangingPunct="1"/>
            <a:r>
              <a:rPr lang="nl-NL" altLang="nl-NL" sz="2400" dirty="0"/>
              <a:t>één per Periode</a:t>
            </a:r>
          </a:p>
          <a:p>
            <a:pPr lvl="1" eaLnBrk="1" hangingPunct="1"/>
            <a:r>
              <a:rPr lang="nl-NL" altLang="nl-NL" sz="2400" dirty="0"/>
              <a:t>hoogste cijfer telt</a:t>
            </a:r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eaLnBrk="1" hangingPunct="1">
              <a:buFontTx/>
              <a:buNone/>
            </a:pPr>
            <a:endParaRPr lang="nl-NL" altLang="nl-NL" sz="2800" dirty="0"/>
          </a:p>
        </p:txBody>
      </p:sp>
      <p:pic>
        <p:nvPicPr>
          <p:cNvPr id="1024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3600" dirty="0"/>
              <a:t> </a:t>
            </a:r>
            <a:r>
              <a:rPr lang="nl-NL" altLang="nl-NL" dirty="0"/>
              <a:t>Herkansingen groen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84624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nl-NL" sz="2800" dirty="0" err="1"/>
              <a:t>Leerling</a:t>
            </a:r>
            <a:r>
              <a:rPr lang="en-US" altLang="nl-NL" sz="2800" dirty="0"/>
              <a:t> mag 1 </a:t>
            </a:r>
            <a:r>
              <a:rPr lang="en-US" altLang="nl-NL" sz="2800" dirty="0" err="1"/>
              <a:t>groenprofiel</a:t>
            </a:r>
            <a:r>
              <a:rPr lang="en-US" altLang="nl-NL" sz="2800" dirty="0"/>
              <a:t> of 1 </a:t>
            </a:r>
            <a:r>
              <a:rPr lang="en-US" altLang="nl-NL" sz="2800" dirty="0" err="1"/>
              <a:t>groen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keuzedeel</a:t>
            </a:r>
            <a:r>
              <a:rPr lang="en-US" altLang="nl-NL" sz="2800" dirty="0"/>
              <a:t> </a:t>
            </a:r>
            <a:r>
              <a:rPr lang="en-US" altLang="nl-NL" sz="2800" dirty="0" err="1"/>
              <a:t>herkansen</a:t>
            </a:r>
            <a:r>
              <a:rPr lang="en-US" altLang="nl-NL" sz="2800" dirty="0"/>
              <a:t>.</a:t>
            </a:r>
          </a:p>
          <a:p>
            <a:pPr eaLnBrk="1" hangingPunct="1"/>
            <a:r>
              <a:rPr lang="en-US" altLang="nl-NL" sz="2800" dirty="0" err="1"/>
              <a:t>Toets</a:t>
            </a:r>
            <a:r>
              <a:rPr lang="en-US" altLang="nl-NL" sz="2800" dirty="0"/>
              <a:t> uit T1 of T2 </a:t>
            </a:r>
            <a:r>
              <a:rPr lang="en-US" altLang="nl-NL" sz="2800" dirty="0" err="1"/>
              <a:t>groenprofiel</a:t>
            </a:r>
            <a:r>
              <a:rPr lang="en-US" altLang="nl-NL" sz="2800" dirty="0"/>
              <a:t> is </a:t>
            </a:r>
            <a:r>
              <a:rPr lang="en-US" altLang="nl-NL" sz="2800" dirty="0" err="1"/>
              <a:t>herkansbaar</a:t>
            </a:r>
            <a:r>
              <a:rPr lang="en-US" altLang="nl-NL" sz="2800" dirty="0"/>
              <a:t> </a:t>
            </a:r>
          </a:p>
          <a:p>
            <a:pPr eaLnBrk="1" hangingPunct="1"/>
            <a:r>
              <a:rPr lang="nl-NL" altLang="nl-NL" sz="2800" dirty="0"/>
              <a:t>Alleen theorietoets is </a:t>
            </a:r>
            <a:r>
              <a:rPr lang="nl-NL" altLang="nl-NL" sz="2800" dirty="0" err="1"/>
              <a:t>herkansbaar</a:t>
            </a:r>
            <a:r>
              <a:rPr lang="nl-NL" altLang="nl-NL" sz="2800" dirty="0"/>
              <a:t> </a:t>
            </a:r>
          </a:p>
          <a:p>
            <a:pPr eaLnBrk="1" hangingPunct="1"/>
            <a:endParaRPr lang="nl-NL" altLang="nl-NL" sz="2800" dirty="0"/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eaLnBrk="1" hangingPunct="1">
              <a:buFontTx/>
              <a:buNone/>
            </a:pPr>
            <a:endParaRPr lang="nl-NL" altLang="nl-NL" sz="2800" dirty="0"/>
          </a:p>
        </p:txBody>
      </p:sp>
      <p:pic>
        <p:nvPicPr>
          <p:cNvPr id="1024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3426677"/>
      </p:ext>
    </p:extLst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Om te onthouden!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800" dirty="0"/>
              <a:t>Het centrale examen doen?</a:t>
            </a:r>
          </a:p>
          <a:p>
            <a:pPr eaLnBrk="1" hangingPunct="1"/>
            <a:r>
              <a:rPr lang="nl-NL" altLang="nl-NL" sz="2800" dirty="0"/>
              <a:t>Alle naar behoren opdrachten voldoende!</a:t>
            </a:r>
          </a:p>
          <a:p>
            <a:pPr eaLnBrk="1" hangingPunct="1"/>
            <a:r>
              <a:rPr lang="nl-NL" altLang="nl-NL" sz="2800" dirty="0"/>
              <a:t>Dus niet alleen ingeleverd…..</a:t>
            </a:r>
          </a:p>
          <a:p>
            <a:pPr eaLnBrk="1" hangingPunct="1"/>
            <a:r>
              <a:rPr lang="nl-NL" altLang="nl-NL" sz="2800" dirty="0"/>
              <a:t>Ook voldoende!</a:t>
            </a:r>
          </a:p>
          <a:p>
            <a:pPr eaLnBrk="1" hangingPunct="1"/>
            <a:r>
              <a:rPr lang="nl-NL" altLang="nl-NL" sz="2800" dirty="0"/>
              <a:t>Voorbeeld: LOB dossier Qompas, stage</a:t>
            </a:r>
          </a:p>
          <a:p>
            <a:pPr eaLnBrk="1" hangingPunct="1">
              <a:buFontTx/>
              <a:buNone/>
            </a:pPr>
            <a:endParaRPr lang="nl-NL" altLang="nl-NL" dirty="0"/>
          </a:p>
          <a:p>
            <a:pPr eaLnBrk="1" hangingPunct="1"/>
            <a:endParaRPr lang="nl-NL" altLang="nl-NL" dirty="0"/>
          </a:p>
        </p:txBody>
      </p:sp>
      <p:pic>
        <p:nvPicPr>
          <p:cNvPr id="1126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001442"/>
      </p:ext>
    </p:extLst>
  </p:cSld>
  <p:clrMapOvr>
    <a:masterClrMapping/>
  </p:clrMapOvr>
  <p:transition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Centraal examen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800" dirty="0"/>
              <a:t>Vooraf afsluiten schoolexamen</a:t>
            </a:r>
          </a:p>
          <a:p>
            <a:pPr eaLnBrk="1" hangingPunct="1"/>
            <a:r>
              <a:rPr lang="nl-NL" altLang="nl-NL" sz="2800" dirty="0"/>
              <a:t>Berekening eindcijfer schoolexamen</a:t>
            </a:r>
          </a:p>
          <a:p>
            <a:pPr eaLnBrk="1" hangingPunct="1"/>
            <a:r>
              <a:rPr lang="nl-NL" altLang="nl-NL" sz="2800" dirty="0"/>
              <a:t>Met een mooie lijst voor je schoolexamen een goede start en minder zenuwen!</a:t>
            </a:r>
          </a:p>
          <a:p>
            <a:pPr eaLnBrk="1" hangingPunct="1">
              <a:defRPr/>
            </a:pPr>
            <a:r>
              <a:rPr lang="nl-NL" altLang="nl-NL" sz="2800" dirty="0"/>
              <a:t>BBL / KBL gaat het examen op de </a:t>
            </a:r>
          </a:p>
          <a:p>
            <a:pPr marL="0" indent="0" eaLnBrk="1" hangingPunct="1">
              <a:buFontTx/>
              <a:buNone/>
              <a:defRPr/>
            </a:pPr>
            <a:r>
              <a:rPr lang="nl-NL" altLang="nl-NL" sz="2800" dirty="0"/>
              <a:t>    computer maken.  </a:t>
            </a:r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>
              <a:buFontTx/>
              <a:buNone/>
            </a:pPr>
            <a:endParaRPr lang="nl-NL" altLang="nl-NL" dirty="0"/>
          </a:p>
          <a:p>
            <a:pPr eaLnBrk="1" hangingPunct="1"/>
            <a:endParaRPr lang="nl-NL" altLang="nl-NL" dirty="0"/>
          </a:p>
        </p:txBody>
      </p:sp>
      <p:pic>
        <p:nvPicPr>
          <p:cNvPr id="1229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Centraal examen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6336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 dirty="0"/>
              <a:t>Voor BB, KBL en GL  1/2 deel van je eindcijfer SE 50% en CE 50%</a:t>
            </a:r>
          </a:p>
          <a:p>
            <a:pPr eaLnBrk="1" hangingPunct="1"/>
            <a:r>
              <a:rPr lang="nl-NL" altLang="nl-NL" dirty="0"/>
              <a:t>Nederlands minimaal een 5 </a:t>
            </a:r>
          </a:p>
          <a:p>
            <a:pPr eaLnBrk="1" hangingPunct="1"/>
            <a:r>
              <a:rPr lang="nl-NL" altLang="nl-NL" dirty="0"/>
              <a:t>Examennorm: maximaal twee vijven of 1 vier, maar wel met een compensatiepunt.</a:t>
            </a:r>
          </a:p>
          <a:p>
            <a:pPr eaLnBrk="1" hangingPunct="1"/>
            <a:r>
              <a:rPr lang="nl-NL" altLang="nl-NL" dirty="0"/>
              <a:t>Alle Ce cijfers moeten gemiddeld een 5,5 zijn.</a:t>
            </a:r>
          </a:p>
          <a:p>
            <a:pPr eaLnBrk="1" hangingPunct="1"/>
            <a:endParaRPr lang="nl-NL" altLang="nl-NL" dirty="0"/>
          </a:p>
        </p:txBody>
      </p:sp>
      <p:pic>
        <p:nvPicPr>
          <p:cNvPr id="1331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Voorbeeld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458200" cy="4467225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nl-NL" altLang="nl-NL" dirty="0"/>
              <a:t>                 SE            CE           gemiddeld </a:t>
            </a:r>
          </a:p>
          <a:p>
            <a:pPr eaLnBrk="1" hangingPunct="1"/>
            <a:r>
              <a:rPr lang="nl-NL" altLang="nl-NL" sz="2800" dirty="0"/>
              <a:t>Nederlands	5,8	   5,7		5,7</a:t>
            </a:r>
          </a:p>
          <a:p>
            <a:pPr eaLnBrk="1" hangingPunct="1"/>
            <a:r>
              <a:rPr lang="nl-NL" altLang="nl-NL" sz="2800" dirty="0"/>
              <a:t>Engels		4,8	   4,4		4,6</a:t>
            </a:r>
          </a:p>
          <a:p>
            <a:pPr eaLnBrk="1" hangingPunct="1"/>
            <a:r>
              <a:rPr lang="nl-NL" altLang="nl-NL" sz="2800" dirty="0"/>
              <a:t>Wiskunde		6,8	   6,2		6,5</a:t>
            </a:r>
          </a:p>
          <a:p>
            <a:pPr eaLnBrk="1" hangingPunct="1"/>
            <a:r>
              <a:rPr lang="nl-NL" altLang="nl-NL" sz="2800" dirty="0"/>
              <a:t>Biologie		5,2	   4,8		5,0</a:t>
            </a:r>
          </a:p>
          <a:p>
            <a:pPr eaLnBrk="1" hangingPunct="1"/>
            <a:r>
              <a:rPr lang="nl-NL" altLang="nl-NL" sz="2800" dirty="0"/>
              <a:t>Groen		5,5	   5,7		5,6</a:t>
            </a:r>
          </a:p>
          <a:p>
            <a:pPr eaLnBrk="1" hangingPunct="1"/>
            <a:r>
              <a:rPr lang="nl-NL" altLang="nl-NL" sz="2800" dirty="0"/>
              <a:t>Economie		5,8	   5.4		5,5</a:t>
            </a:r>
          </a:p>
          <a:p>
            <a:pPr eaLnBrk="1" hangingPunct="1"/>
            <a:endParaRPr lang="nl-NL" altLang="nl-NL" sz="2800" dirty="0"/>
          </a:p>
        </p:txBody>
      </p:sp>
      <p:pic>
        <p:nvPicPr>
          <p:cNvPr id="1434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Stage klas 4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343775" cy="3744912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Vrije keus stage. Gericht op het vervolgonderwijs </a:t>
            </a:r>
          </a:p>
          <a:p>
            <a:pPr eaLnBrk="1" hangingPunct="1"/>
            <a:r>
              <a:rPr lang="nl-NL" altLang="nl-NL" sz="4000" dirty="0"/>
              <a:t>Stagemap met daarin opdrachten.</a:t>
            </a:r>
          </a:p>
        </p:txBody>
      </p:sp>
      <p:pic>
        <p:nvPicPr>
          <p:cNvPr id="41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Voorbeeld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5181600" cy="4467225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nl-NL" altLang="nl-NL" dirty="0"/>
              <a:t>                 SE            CE        </a:t>
            </a:r>
          </a:p>
          <a:p>
            <a:pPr eaLnBrk="1" hangingPunct="1"/>
            <a:r>
              <a:rPr lang="nl-NL" altLang="nl-NL" sz="2800" dirty="0"/>
              <a:t>Nederlands	5,8	   5,6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Engels		4,8	   4,4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Wiskunde		6,8	   6,2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Biologie		5,2	   4,8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Groen		5,5	   5,7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Economie		5,6	   5.4	</a:t>
            </a:r>
            <a:endParaRPr lang="nl-NL" altLang="nl-NL" sz="2800" b="1" dirty="0">
              <a:solidFill>
                <a:srgbClr val="66FF33"/>
              </a:solidFill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5795963" y="1700213"/>
            <a:ext cx="1655762" cy="33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nl-NL" altLang="nl-NL" sz="2000" dirty="0"/>
              <a:t>Gemiddeld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/>
              <a:t>5,7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/>
              <a:t>4,6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/>
              <a:t>6,5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/>
              <a:t>5,0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/>
              <a:t>5,6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/>
              <a:t>5,5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235825" y="1700213"/>
            <a:ext cx="1584325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000" dirty="0"/>
              <a:t>Eindlijst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</a:rPr>
              <a:t>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</a:rPr>
              <a:t>5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</a:rPr>
              <a:t>7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</a:rPr>
              <a:t>5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</a:rPr>
              <a:t>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</a:rPr>
              <a:t>6</a:t>
            </a:r>
          </a:p>
        </p:txBody>
      </p:sp>
      <p:pic>
        <p:nvPicPr>
          <p:cNvPr id="1536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8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39467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dirty="0"/>
              <a:t>Voorbeeld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9754"/>
            <a:ext cx="8458200" cy="4467225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nl-NL" altLang="nl-NL" dirty="0"/>
              <a:t>                 SE            CE           gemiddeld </a:t>
            </a:r>
          </a:p>
          <a:p>
            <a:pPr eaLnBrk="1" hangingPunct="1"/>
            <a:r>
              <a:rPr lang="nl-NL" altLang="nl-NL" sz="2800" dirty="0"/>
              <a:t>Nederlands	5,8	   </a:t>
            </a:r>
            <a:r>
              <a:rPr lang="nl-NL" altLang="nl-NL" sz="2800" dirty="0">
                <a:solidFill>
                  <a:srgbClr val="FF0000"/>
                </a:solidFill>
              </a:rPr>
              <a:t>5,7</a:t>
            </a:r>
            <a:r>
              <a:rPr lang="nl-NL" altLang="nl-NL" sz="2800" dirty="0"/>
              <a:t>		5,7	Ce totaal:</a:t>
            </a:r>
          </a:p>
          <a:p>
            <a:pPr eaLnBrk="1" hangingPunct="1"/>
            <a:r>
              <a:rPr lang="nl-NL" altLang="nl-NL" sz="2800" dirty="0"/>
              <a:t>Engels		4,8	   </a:t>
            </a:r>
            <a:r>
              <a:rPr lang="nl-NL" altLang="nl-NL" sz="2800" dirty="0">
                <a:solidFill>
                  <a:srgbClr val="FF0000"/>
                </a:solidFill>
              </a:rPr>
              <a:t>4,4</a:t>
            </a:r>
            <a:r>
              <a:rPr lang="nl-NL" altLang="nl-NL" sz="2800" dirty="0"/>
              <a:t>		4,6      32.2 /6 =</a:t>
            </a:r>
          </a:p>
          <a:p>
            <a:pPr eaLnBrk="1" hangingPunct="1"/>
            <a:r>
              <a:rPr lang="nl-NL" altLang="nl-NL" sz="2800" dirty="0"/>
              <a:t>Wiskunde		6,8	   </a:t>
            </a:r>
            <a:r>
              <a:rPr lang="nl-NL" altLang="nl-NL" sz="2800" dirty="0">
                <a:solidFill>
                  <a:srgbClr val="FF0000"/>
                </a:solidFill>
              </a:rPr>
              <a:t>6,2</a:t>
            </a:r>
            <a:r>
              <a:rPr lang="nl-NL" altLang="nl-NL" sz="2800" dirty="0"/>
              <a:t>		6,5       </a:t>
            </a:r>
            <a:r>
              <a:rPr lang="nl-NL" altLang="nl-NL" sz="2800" dirty="0">
                <a:solidFill>
                  <a:srgbClr val="FF0000"/>
                </a:solidFill>
              </a:rPr>
              <a:t>5.4</a:t>
            </a:r>
          </a:p>
          <a:p>
            <a:pPr eaLnBrk="1" hangingPunct="1"/>
            <a:r>
              <a:rPr lang="nl-NL" altLang="nl-NL" sz="2800" dirty="0"/>
              <a:t>Biologie		5,2	   </a:t>
            </a:r>
            <a:r>
              <a:rPr lang="nl-NL" altLang="nl-NL" sz="2800" dirty="0">
                <a:solidFill>
                  <a:srgbClr val="FF0000"/>
                </a:solidFill>
              </a:rPr>
              <a:t>4,8</a:t>
            </a:r>
            <a:r>
              <a:rPr lang="nl-NL" altLang="nl-NL" sz="2800" dirty="0"/>
              <a:t>		5,0</a:t>
            </a:r>
          </a:p>
          <a:p>
            <a:pPr eaLnBrk="1" hangingPunct="1"/>
            <a:r>
              <a:rPr lang="nl-NL" altLang="nl-NL" sz="2800" dirty="0"/>
              <a:t>Groen		5,5	   </a:t>
            </a:r>
            <a:r>
              <a:rPr lang="nl-NL" altLang="nl-NL" sz="2800" dirty="0">
                <a:solidFill>
                  <a:srgbClr val="FF0000"/>
                </a:solidFill>
              </a:rPr>
              <a:t>5,7</a:t>
            </a:r>
            <a:r>
              <a:rPr lang="nl-NL" altLang="nl-NL" sz="2800" dirty="0"/>
              <a:t>		5,6</a:t>
            </a:r>
          </a:p>
          <a:p>
            <a:pPr eaLnBrk="1" hangingPunct="1"/>
            <a:r>
              <a:rPr lang="nl-NL" altLang="nl-NL" sz="2800" dirty="0"/>
              <a:t>Economie		5,8	   </a:t>
            </a:r>
            <a:r>
              <a:rPr lang="nl-NL" altLang="nl-NL" sz="2800" dirty="0">
                <a:solidFill>
                  <a:srgbClr val="FF0000"/>
                </a:solidFill>
              </a:rPr>
              <a:t>5.4</a:t>
            </a:r>
            <a:r>
              <a:rPr lang="nl-NL" altLang="nl-NL" sz="2800" dirty="0"/>
              <a:t>		5,5</a:t>
            </a:r>
          </a:p>
          <a:p>
            <a:pPr eaLnBrk="1" hangingPunct="1"/>
            <a:r>
              <a:rPr lang="nl-NL" altLang="nl-NL" sz="2800" dirty="0"/>
              <a:t>Nieuwe examennorm: </a:t>
            </a:r>
            <a:r>
              <a:rPr lang="nl-NL" altLang="nl-NL" sz="2800" dirty="0">
                <a:sym typeface="Wingdings" panose="05000000000000000000" pitchFamily="2" charset="2"/>
              </a:rPr>
              <a:t> niet geslaagd Ce cijfers is geen 5,5 gemiddeld maar een 5,4</a:t>
            </a:r>
            <a:endParaRPr lang="nl-NL" altLang="nl-NL" sz="2800" dirty="0"/>
          </a:p>
        </p:txBody>
      </p:sp>
      <p:pic>
        <p:nvPicPr>
          <p:cNvPr id="1638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Tot slot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Alleen de door jou gekozen vakken in het PTA zijn van toepassing!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Verandering van vak is niet meer mogelijk!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PTA is terug te vinden in It’s mapje </a:t>
            </a:r>
            <a:r>
              <a:rPr lang="nl-NL" altLang="nl-NL" dirty="0" err="1"/>
              <a:t>infodocs</a:t>
            </a:r>
            <a:r>
              <a:rPr lang="nl-NL" altLang="nl-NL" dirty="0"/>
              <a:t>. </a:t>
            </a:r>
            <a:endParaRPr lang="en-US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Bewust vervolg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7488237" cy="1592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4400"/>
              <a:t>Een vervolgopleiding kiezen</a:t>
            </a:r>
          </a:p>
        </p:txBody>
      </p:sp>
      <p:pic>
        <p:nvPicPr>
          <p:cNvPr id="1843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dirty="0"/>
              <a:t>Aanname MBO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63324"/>
            <a:ext cx="8352159" cy="1592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4400" dirty="0"/>
              <a:t>Uiterlijk aanmelding 1 april 2023</a:t>
            </a:r>
          </a:p>
          <a:p>
            <a:pPr eaLnBrk="1" hangingPunct="1">
              <a:buFontTx/>
              <a:buNone/>
            </a:pPr>
            <a:endParaRPr lang="nl-NL" altLang="nl-NL" sz="4400" dirty="0"/>
          </a:p>
          <a:p>
            <a:pPr eaLnBrk="1" hangingPunct="1">
              <a:buFontTx/>
              <a:buNone/>
            </a:pPr>
            <a:r>
              <a:rPr lang="nl-NL" altLang="nl-NL" sz="2400" dirty="0"/>
              <a:t>Studenten hebben recht tot toelating tot de opleiding van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aanmelding indien: </a:t>
            </a:r>
          </a:p>
          <a:p>
            <a:pPr eaLnBrk="1" hangingPunct="1"/>
            <a:r>
              <a:rPr lang="nl-NL" altLang="nl-NL" sz="2400" dirty="0"/>
              <a:t>Ze zich uiterlijk op 1 april aanmelden.</a:t>
            </a:r>
          </a:p>
          <a:p>
            <a:pPr eaLnBrk="1" hangingPunct="1"/>
            <a:r>
              <a:rPr lang="nl-NL" altLang="nl-NL" sz="2400" dirty="0"/>
              <a:t>Ze voldoen aan de vooropleidingseisen</a:t>
            </a:r>
          </a:p>
          <a:p>
            <a:pPr eaLnBrk="1" hangingPunct="1"/>
            <a:r>
              <a:rPr lang="nl-NL" altLang="nl-NL" sz="2400" dirty="0"/>
              <a:t>Ze deelnemen aan de verplichte intakeactiviteiten (Portfolio) </a:t>
            </a:r>
          </a:p>
          <a:p>
            <a:pPr eaLnBrk="1" hangingPunct="1">
              <a:buFontTx/>
              <a:buNone/>
            </a:pPr>
            <a:endParaRPr lang="nl-NL" altLang="nl-NL" sz="4400" dirty="0"/>
          </a:p>
        </p:txBody>
      </p:sp>
      <p:pic>
        <p:nvPicPr>
          <p:cNvPr id="1843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70526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Wanneer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 dirty="0"/>
              <a:t>Nu al beginnen </a:t>
            </a:r>
            <a:r>
              <a:rPr lang="nl-NL" altLang="nl-NL"/>
              <a:t>met oriënteren </a:t>
            </a:r>
            <a:r>
              <a:rPr lang="nl-NL" b="1" i="0">
                <a:solidFill>
                  <a:srgbClr val="000000"/>
                </a:solidFill>
                <a:effectLst/>
                <a:latin typeface="Amaranth"/>
              </a:rPr>
              <a:t>Onderwijsbeurs Noordoost</a:t>
            </a:r>
          </a:p>
          <a:p>
            <a:pPr marL="0" indent="0" eaLnBrk="1" hangingPunct="1">
              <a:buNone/>
            </a:pPr>
            <a:endParaRPr lang="nl-NL" altLang="nl-NL" dirty="0"/>
          </a:p>
          <a:p>
            <a:pPr eaLnBrk="1" hangingPunct="1">
              <a:buFontTx/>
              <a:buNone/>
            </a:pPr>
            <a:endParaRPr lang="nl-NL" altLang="nl-NL" dirty="0"/>
          </a:p>
          <a:p>
            <a:pPr eaLnBrk="1" hangingPunct="1">
              <a:buFontTx/>
              <a:buNone/>
            </a:pPr>
            <a:r>
              <a:rPr lang="nl-NL" altLang="nl-NL" dirty="0"/>
              <a:t>		Vrijdag 7 oktober </a:t>
            </a:r>
          </a:p>
          <a:p>
            <a:pPr eaLnBrk="1" hangingPunct="1">
              <a:buFontTx/>
              <a:buNone/>
            </a:pPr>
            <a:r>
              <a:rPr lang="nl-NL" altLang="nl-NL" dirty="0"/>
              <a:t>		Zaterdag 8 oktober</a:t>
            </a:r>
          </a:p>
          <a:p>
            <a:pPr eaLnBrk="1" hangingPunct="1">
              <a:buFontTx/>
              <a:buNone/>
            </a:pPr>
            <a:endParaRPr lang="nl-NL" altLang="nl-NL" dirty="0"/>
          </a:p>
          <a:p>
            <a:pPr eaLnBrk="1" hangingPunct="1">
              <a:buFontTx/>
              <a:buNone/>
            </a:pPr>
            <a:r>
              <a:rPr lang="nl-NL" altLang="nl-NL" sz="2800" dirty="0"/>
              <a:t>Onderwijsbeurs in Zwolle: www.onderwijsbeurs.nl</a:t>
            </a:r>
          </a:p>
          <a:p>
            <a:pPr eaLnBrk="1" hangingPunct="1">
              <a:buFontTx/>
              <a:buNone/>
            </a:pPr>
            <a:endParaRPr lang="nl-NL" altLang="nl-NL" sz="2800" dirty="0"/>
          </a:p>
          <a:p>
            <a:pPr eaLnBrk="1" hangingPunct="1">
              <a:buFontTx/>
              <a:buNone/>
            </a:pPr>
            <a:endParaRPr lang="nl-NL" altLang="nl-NL" dirty="0"/>
          </a:p>
        </p:txBody>
      </p:sp>
      <p:pic>
        <p:nvPicPr>
          <p:cNvPr id="1946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Eerst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5400"/>
              <a:t>Wat wil ik?</a:t>
            </a:r>
          </a:p>
          <a:p>
            <a:pPr eaLnBrk="1" hangingPunct="1"/>
            <a:r>
              <a:rPr lang="nl-NL" altLang="nl-NL" sz="5400"/>
              <a:t>Ben ik toelaatbaar?</a:t>
            </a:r>
          </a:p>
          <a:p>
            <a:pPr eaLnBrk="1" hangingPunct="1"/>
            <a:r>
              <a:rPr lang="nl-NL" altLang="nl-NL" sz="5400"/>
              <a:t>Wat kan ik verwachten?</a:t>
            </a:r>
          </a:p>
          <a:p>
            <a:pPr eaLnBrk="1" hangingPunct="1">
              <a:buFontTx/>
              <a:buNone/>
            </a:pPr>
            <a:endParaRPr lang="nl-NL" altLang="nl-NL" sz="5400"/>
          </a:p>
        </p:txBody>
      </p:sp>
      <p:pic>
        <p:nvPicPr>
          <p:cNvPr id="2150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Geen diploma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Afstromen naar niveau1 in het MBO</a:t>
            </a:r>
          </a:p>
        </p:txBody>
      </p:sp>
      <p:pic>
        <p:nvPicPr>
          <p:cNvPr id="2253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Niveau BBL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Instroomrecht niveau 2</a:t>
            </a:r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Bol of BBL </a:t>
            </a:r>
          </a:p>
          <a:p>
            <a:pPr eaLnBrk="1" hangingPunct="1"/>
            <a:endParaRPr lang="nl-NL" altLang="nl-NL"/>
          </a:p>
        </p:txBody>
      </p:sp>
      <p:pic>
        <p:nvPicPr>
          <p:cNvPr id="2355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488"/>
            <a:ext cx="1979613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Niveau KBL en GL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Instroomrecht niveau 3 en 4</a:t>
            </a:r>
          </a:p>
          <a:p>
            <a:pPr eaLnBrk="1" hangingPunct="1"/>
            <a:r>
              <a:rPr lang="nl-NL" altLang="nl-NL"/>
              <a:t>Beter bepalen: </a:t>
            </a:r>
          </a:p>
          <a:p>
            <a:pPr lvl="1" eaLnBrk="1" hangingPunct="1"/>
            <a:r>
              <a:rPr lang="nl-NL" altLang="nl-NL"/>
              <a:t>Wat past bij mij  </a:t>
            </a:r>
          </a:p>
          <a:p>
            <a:pPr lvl="1" eaLnBrk="1" hangingPunct="1">
              <a:buFontTx/>
              <a:buNone/>
            </a:pPr>
            <a:r>
              <a:rPr lang="nl-NL" altLang="nl-NL"/>
              <a:t>	=&gt; praktisch =&gt; niveau 3</a:t>
            </a:r>
          </a:p>
          <a:p>
            <a:pPr lvl="1" eaLnBrk="1" hangingPunct="1"/>
            <a:r>
              <a:rPr lang="nl-NL" altLang="nl-NL"/>
              <a:t>Wat kan ik aan </a:t>
            </a:r>
          </a:p>
          <a:p>
            <a:pPr lvl="1" eaLnBrk="1" hangingPunct="1">
              <a:buFontTx/>
              <a:buNone/>
            </a:pPr>
            <a:r>
              <a:rPr lang="nl-NL" altLang="nl-NL"/>
              <a:t>	=&gt; hoger theoretisch niveau =&gt; niveau 4</a:t>
            </a:r>
          </a:p>
        </p:txBody>
      </p:sp>
      <p:pic>
        <p:nvPicPr>
          <p:cNvPr id="2458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Stage klas 4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343775" cy="3744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4000" dirty="0"/>
              <a:t>BB: iedere dinsdag tot eind maart</a:t>
            </a:r>
          </a:p>
          <a:p>
            <a:pPr eaLnBrk="1" hangingPunct="1">
              <a:buFontTx/>
              <a:buNone/>
            </a:pPr>
            <a:r>
              <a:rPr lang="nl-NL" altLang="nl-NL" sz="4000" dirty="0"/>
              <a:t>KB: 3 weken </a:t>
            </a:r>
          </a:p>
          <a:p>
            <a:pPr eaLnBrk="1" hangingPunct="1">
              <a:buFontTx/>
              <a:buNone/>
            </a:pPr>
            <a:r>
              <a:rPr lang="nl-NL" altLang="nl-NL" sz="4000" dirty="0"/>
              <a:t>14 t/m 18 september</a:t>
            </a:r>
          </a:p>
          <a:p>
            <a:pPr eaLnBrk="1" hangingPunct="1">
              <a:buFontTx/>
              <a:buNone/>
            </a:pPr>
            <a:r>
              <a:rPr lang="nl-NL" altLang="nl-NL" sz="4000" dirty="0"/>
              <a:t>30 jan t/m 3 feb</a:t>
            </a:r>
          </a:p>
        </p:txBody>
      </p:sp>
      <p:pic>
        <p:nvPicPr>
          <p:cNvPr id="41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796263"/>
      </p:ext>
    </p:extLst>
  </p:cSld>
  <p:clrMapOvr>
    <a:masterClrMapping/>
  </p:clrMapOvr>
  <p:transition>
    <p:push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Interessetest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/>
              <a:t>Kan een richting aangeven waarin te zoeken</a:t>
            </a:r>
          </a:p>
          <a:p>
            <a:pPr eaLnBrk="1" hangingPunct="1"/>
            <a:r>
              <a:rPr lang="nl-NL" altLang="nl-NL"/>
              <a:t>Geeft geen concrete beroepen</a:t>
            </a:r>
          </a:p>
          <a:p>
            <a:pPr eaLnBrk="1" hangingPunct="1"/>
            <a:r>
              <a:rPr lang="nl-NL" altLang="nl-NL"/>
              <a:t>Is een handvat voor een gesprek</a:t>
            </a:r>
          </a:p>
        </p:txBody>
      </p:sp>
      <p:pic>
        <p:nvPicPr>
          <p:cNvPr id="2560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Karakter bepaalt mee!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Een diploma alleen maakt je niet geschikt</a:t>
            </a:r>
          </a:p>
          <a:p>
            <a:pPr eaLnBrk="1" hangingPunct="1"/>
            <a:r>
              <a:rPr lang="nl-NL" altLang="nl-NL"/>
              <a:t>Je houding, aanleg en karakter bepalen ook mede je geschiktheid</a:t>
            </a:r>
          </a:p>
          <a:p>
            <a:pPr eaLnBrk="1" hangingPunct="1"/>
            <a:endParaRPr lang="nl-NL" altLang="nl-NL"/>
          </a:p>
          <a:p>
            <a:pPr lvl="1" eaLnBrk="1" hangingPunct="1">
              <a:buFont typeface="Symbol" panose="05050102010706020507" pitchFamily="18" charset="2"/>
              <a:buChar char="Þ"/>
            </a:pPr>
            <a:r>
              <a:rPr lang="nl-NL" altLang="nl-NL"/>
              <a:t>Voorbeeld: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nl-NL" altLang="nl-NL"/>
              <a:t>		Ontwerpen vraagt om creativiteit</a:t>
            </a:r>
          </a:p>
          <a:p>
            <a:pPr eaLnBrk="1" hangingPunct="1"/>
            <a:endParaRPr lang="nl-NL" altLang="nl-NL"/>
          </a:p>
        </p:txBody>
      </p:sp>
      <p:pic>
        <p:nvPicPr>
          <p:cNvPr id="2662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Wie staan je bij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Ouders/familie</a:t>
            </a:r>
          </a:p>
          <a:p>
            <a:pPr eaLnBrk="1" hangingPunct="1"/>
            <a:r>
              <a:rPr lang="nl-NL" altLang="nl-NL"/>
              <a:t>Mentor</a:t>
            </a:r>
          </a:p>
          <a:p>
            <a:pPr eaLnBrk="1" hangingPunct="1"/>
            <a:r>
              <a:rPr lang="nl-NL" altLang="nl-NL"/>
              <a:t>Decaan</a:t>
            </a:r>
          </a:p>
          <a:p>
            <a:pPr eaLnBrk="1" hangingPunct="1"/>
            <a:r>
              <a:rPr lang="nl-NL" altLang="nl-NL"/>
              <a:t>Vrienden</a:t>
            </a:r>
          </a:p>
          <a:p>
            <a:pPr eaLnBrk="1" hangingPunct="1"/>
            <a:endParaRPr lang="nl-NL" altLang="nl-NL"/>
          </a:p>
        </p:txBody>
      </p:sp>
      <p:pic>
        <p:nvPicPr>
          <p:cNvPr id="2765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08664" y="332656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dirty="0"/>
              <a:t>Waar?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664" y="1340768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 dirty="0"/>
              <a:t>Opleidingen op verschillende plaatsen</a:t>
            </a:r>
          </a:p>
          <a:p>
            <a:pPr eaLnBrk="1" hangingPunct="1"/>
            <a:r>
              <a:rPr lang="nl-NL" altLang="nl-NL" dirty="0"/>
              <a:t>Wat zijn de verschillen?</a:t>
            </a:r>
          </a:p>
          <a:p>
            <a:pPr eaLnBrk="1" hangingPunct="1"/>
            <a:r>
              <a:rPr lang="nl-NL" altLang="nl-NL" dirty="0"/>
              <a:t>Ga de sfeer proeven</a:t>
            </a:r>
          </a:p>
          <a:p>
            <a:pPr eaLnBrk="1" hangingPunct="1"/>
            <a:r>
              <a:rPr lang="nl-NL" altLang="nl-NL" dirty="0"/>
              <a:t>Probeer zoveel mogelijk te weten te komen!</a:t>
            </a:r>
          </a:p>
          <a:p>
            <a:pPr eaLnBrk="1" hangingPunct="1"/>
            <a:r>
              <a:rPr lang="nl-NL" altLang="nl-NL" dirty="0"/>
              <a:t>Evt. aanvraag reisdocument</a:t>
            </a:r>
          </a:p>
          <a:p>
            <a:pPr marL="0" indent="0" eaLnBrk="1" hangingPunct="1">
              <a:buNone/>
            </a:pPr>
            <a:endParaRPr lang="nl-NL" altLang="nl-NL" dirty="0"/>
          </a:p>
          <a:p>
            <a:pPr eaLnBrk="1" hangingPunct="1"/>
            <a:r>
              <a:rPr lang="nl-NL" altLang="nl-NL" dirty="0"/>
              <a:t>Schrijf je op tijd in!!!</a:t>
            </a:r>
          </a:p>
        </p:txBody>
      </p:sp>
      <p:pic>
        <p:nvPicPr>
          <p:cNvPr id="2867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Wie kiest?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9806" y="1622179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25200" dirty="0"/>
              <a:t>  Jij</a:t>
            </a:r>
          </a:p>
        </p:txBody>
      </p:sp>
      <p:pic>
        <p:nvPicPr>
          <p:cNvPr id="297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Maar……………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nl-NL" altLang="nl-NL" sz="6000"/>
          </a:p>
          <a:p>
            <a:pPr eaLnBrk="1" hangingPunct="1">
              <a:buFontTx/>
              <a:buNone/>
            </a:pPr>
            <a:r>
              <a:rPr lang="nl-NL" altLang="nl-NL" sz="6000"/>
              <a:t>We willen je wel helpen</a:t>
            </a:r>
          </a:p>
        </p:txBody>
      </p:sp>
      <p:pic>
        <p:nvPicPr>
          <p:cNvPr id="3072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4000"/>
              <a:t>Programma van Toetsing en Afsluiting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343775" cy="3744912"/>
          </a:xfrm>
        </p:spPr>
        <p:txBody>
          <a:bodyPr/>
          <a:lstStyle/>
          <a:p>
            <a:pPr eaLnBrk="1" hangingPunct="1"/>
            <a:r>
              <a:rPr lang="nl-NL" altLang="nl-NL" dirty="0"/>
              <a:t>Beschrijving van leerstof</a:t>
            </a:r>
          </a:p>
          <a:p>
            <a:pPr eaLnBrk="1" hangingPunct="1"/>
            <a:r>
              <a:rPr lang="nl-NL" altLang="nl-NL" dirty="0" err="1"/>
              <a:t>Toetsprogramma</a:t>
            </a:r>
            <a:endParaRPr lang="nl-NL" altLang="nl-NL" dirty="0"/>
          </a:p>
          <a:p>
            <a:pPr eaLnBrk="1" hangingPunct="1"/>
            <a:r>
              <a:rPr lang="nl-NL" altLang="nl-NL" dirty="0"/>
              <a:t>Regels waaraan een ieder zich moet houden</a:t>
            </a:r>
          </a:p>
          <a:p>
            <a:pPr eaLnBrk="1" hangingPunct="1"/>
            <a:r>
              <a:rPr lang="nl-NL" altLang="nl-NL" b="1" dirty="0"/>
              <a:t>Naslagwerk</a:t>
            </a:r>
          </a:p>
          <a:p>
            <a:pPr eaLnBrk="1" hangingPunct="1">
              <a:buFontTx/>
              <a:buNone/>
            </a:pPr>
            <a:endParaRPr lang="nl-NL" altLang="nl-NL" sz="4000" dirty="0"/>
          </a:p>
        </p:txBody>
      </p:sp>
      <p:pic>
        <p:nvPicPr>
          <p:cNvPr id="41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51109"/>
      </p:ext>
    </p:extLst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Wat blijft…….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73238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 sz="2800" dirty="0"/>
              <a:t>Voor alle vakken een programma</a:t>
            </a:r>
          </a:p>
          <a:p>
            <a:pPr eaLnBrk="1" hangingPunct="1"/>
            <a:r>
              <a:rPr lang="nl-NL" altLang="nl-NL" sz="2800" dirty="0"/>
              <a:t>Er zijn praktische en theoretische toetsen</a:t>
            </a:r>
          </a:p>
          <a:p>
            <a:pPr eaLnBrk="1" hangingPunct="1"/>
            <a:r>
              <a:rPr lang="nl-NL" altLang="nl-NL" sz="2800" dirty="0"/>
              <a:t>Er zijn </a:t>
            </a:r>
            <a:r>
              <a:rPr lang="nl-NL" altLang="nl-NL" sz="2800" dirty="0" err="1"/>
              <a:t>toetsweken</a:t>
            </a:r>
            <a:r>
              <a:rPr lang="nl-NL" altLang="nl-NL" sz="2800" dirty="0"/>
              <a:t>. </a:t>
            </a:r>
          </a:p>
          <a:p>
            <a:pPr eaLnBrk="1" hangingPunct="1"/>
            <a:r>
              <a:rPr lang="nl-NL" altLang="nl-NL" sz="2800" dirty="0"/>
              <a:t>Hoofdtoets en Eindtoetsen </a:t>
            </a:r>
            <a:r>
              <a:rPr lang="nl-NL" altLang="nl-NL" sz="2800" dirty="0" err="1"/>
              <a:t>herkansbaar</a:t>
            </a:r>
            <a:r>
              <a:rPr lang="nl-NL" altLang="nl-NL" sz="2800" dirty="0"/>
              <a:t>!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endParaRPr lang="nl-NL" altLang="nl-NL" sz="2800" dirty="0"/>
          </a:p>
          <a:p>
            <a:pPr eaLnBrk="1" hangingPunct="1">
              <a:buFontTx/>
              <a:buNone/>
            </a:pPr>
            <a:endParaRPr lang="nl-NL" altLang="nl-NL" sz="2800" dirty="0"/>
          </a:p>
        </p:txBody>
      </p:sp>
      <p:pic>
        <p:nvPicPr>
          <p:cNvPr id="512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207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3200" b="1"/>
              <a:t>Berekening van een periodecijfer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4000" b="1" dirty="0"/>
              <a:t>Voor</a:t>
            </a:r>
            <a:r>
              <a:rPr lang="en-US" altLang="nl-NL" sz="4000" b="1" dirty="0"/>
              <a:t> AVO </a:t>
            </a:r>
            <a:r>
              <a:rPr lang="en-US" altLang="nl-NL" sz="4000" b="1" dirty="0" err="1"/>
              <a:t>vakken</a:t>
            </a:r>
            <a:r>
              <a:rPr lang="nl-NL" altLang="nl-NL" sz="4000" b="1" dirty="0"/>
              <a:t>: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Nederlands (BB, </a:t>
            </a:r>
            <a:r>
              <a:rPr lang="nl-NL" altLang="nl-NL" sz="2400" dirty="0" err="1"/>
              <a:t>KBl</a:t>
            </a:r>
            <a:r>
              <a:rPr lang="nl-NL" altLang="nl-NL" sz="2400" dirty="0"/>
              <a:t>, GL)      Engels (BB, </a:t>
            </a:r>
            <a:r>
              <a:rPr lang="nl-NL" altLang="nl-NL" sz="2400" dirty="0" err="1"/>
              <a:t>KBl</a:t>
            </a:r>
            <a:r>
              <a:rPr lang="nl-NL" altLang="nl-NL" sz="2400" dirty="0"/>
              <a:t>, GL)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Wiskunde (BB, </a:t>
            </a:r>
            <a:r>
              <a:rPr lang="nl-NL" altLang="nl-NL" sz="2400" dirty="0" err="1"/>
              <a:t>KBl</a:t>
            </a:r>
            <a:r>
              <a:rPr lang="nl-NL" altLang="nl-NL" sz="2400" dirty="0"/>
              <a:t>, GL) 	  Economie (GL)</a:t>
            </a:r>
          </a:p>
          <a:p>
            <a:pPr eaLnBrk="1" hangingPunct="1">
              <a:buFontTx/>
              <a:buNone/>
            </a:pPr>
            <a:r>
              <a:rPr lang="nl-NL" altLang="nl-NL" sz="2400" dirty="0" err="1"/>
              <a:t>Nask</a:t>
            </a:r>
            <a:r>
              <a:rPr lang="nl-NL" altLang="nl-NL" sz="2400" dirty="0"/>
              <a:t>*	 (BB, </a:t>
            </a:r>
            <a:r>
              <a:rPr lang="nl-NL" altLang="nl-NL" sz="2400" dirty="0" err="1"/>
              <a:t>KBl</a:t>
            </a:r>
            <a:r>
              <a:rPr lang="nl-NL" altLang="nl-NL" sz="2400" dirty="0"/>
              <a:t>, GL) 	  Biologie* (BB, </a:t>
            </a:r>
            <a:r>
              <a:rPr lang="nl-NL" altLang="nl-NL" sz="2400" dirty="0" err="1"/>
              <a:t>KBl</a:t>
            </a:r>
            <a:r>
              <a:rPr lang="nl-NL" altLang="nl-NL" sz="2400" dirty="0"/>
              <a:t>, GL)</a:t>
            </a:r>
          </a:p>
          <a:p>
            <a:pPr eaLnBrk="1" hangingPunct="1">
              <a:buFontTx/>
              <a:buNone/>
            </a:pPr>
            <a:endParaRPr lang="en-US" altLang="nl-NL" sz="2400" dirty="0"/>
          </a:p>
        </p:txBody>
      </p:sp>
      <p:pic>
        <p:nvPicPr>
          <p:cNvPr id="717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dirty="0" err="1"/>
              <a:t>Periodecijfer</a:t>
            </a:r>
            <a:endParaRPr lang="nl-NL" altLang="nl-NL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800" b="1" dirty="0"/>
              <a:t>0,5 x Hoofdtoets/Hoofdopdracht</a:t>
            </a:r>
          </a:p>
          <a:p>
            <a:pPr eaLnBrk="1" hangingPunct="1"/>
            <a:r>
              <a:rPr lang="en-US" altLang="nl-NL" sz="2800" b="1" dirty="0"/>
              <a:t>0,5 x E</a:t>
            </a:r>
            <a:r>
              <a:rPr lang="nl-NL" altLang="nl-NL" sz="2800" b="1" dirty="0" err="1"/>
              <a:t>indtoets</a:t>
            </a:r>
            <a:endParaRPr lang="nl-NL" altLang="nl-NL" sz="2800" b="1" dirty="0"/>
          </a:p>
          <a:p>
            <a:pPr eaLnBrk="1" hangingPunct="1"/>
            <a:endParaRPr lang="nl-NL" altLang="nl-NL" sz="2800" b="1" dirty="0"/>
          </a:p>
          <a:p>
            <a:pPr eaLnBrk="1" hangingPunct="1">
              <a:buFontTx/>
              <a:buNone/>
            </a:pPr>
            <a:r>
              <a:rPr lang="nl-NL" altLang="nl-NL" sz="2800" b="1" dirty="0"/>
              <a:t>0,5 x H + 0,5 x E = periodecijfer</a:t>
            </a:r>
          </a:p>
          <a:p>
            <a:pPr eaLnBrk="1" hangingPunct="1">
              <a:buFontTx/>
              <a:buNone/>
            </a:pPr>
            <a:endParaRPr lang="nl-NL" altLang="nl-NL" b="1" dirty="0"/>
          </a:p>
        </p:txBody>
      </p:sp>
      <p:pic>
        <p:nvPicPr>
          <p:cNvPr id="819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/>
              <a:t>Periodecijfer</a:t>
            </a:r>
            <a:endParaRPr lang="nl-NL" alt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800" b="1" dirty="0"/>
              <a:t>0,0 x Hoofdtoets/Hoofdopdracht</a:t>
            </a:r>
          </a:p>
          <a:p>
            <a:pPr eaLnBrk="1" hangingPunct="1"/>
            <a:r>
              <a:rPr lang="en-US" altLang="nl-NL" sz="2800" b="1" dirty="0"/>
              <a:t>1,0 x E</a:t>
            </a:r>
            <a:r>
              <a:rPr lang="nl-NL" altLang="nl-NL" sz="2800" b="1" dirty="0" err="1"/>
              <a:t>indtoets</a:t>
            </a:r>
            <a:endParaRPr lang="nl-NL" altLang="nl-NL" sz="2800" b="1" dirty="0"/>
          </a:p>
          <a:p>
            <a:pPr eaLnBrk="1" hangingPunct="1"/>
            <a:endParaRPr lang="nl-NL" altLang="nl-NL" sz="2800" b="1" dirty="0"/>
          </a:p>
          <a:p>
            <a:pPr eaLnBrk="1" hangingPunct="1">
              <a:buFontTx/>
              <a:buNone/>
            </a:pPr>
            <a:r>
              <a:rPr lang="nl-NL" altLang="nl-NL" sz="2800" b="1" dirty="0"/>
              <a:t> 1,0 x E = periodecijfer</a:t>
            </a:r>
          </a:p>
          <a:p>
            <a:pPr eaLnBrk="1" hangingPunct="1">
              <a:buFontTx/>
              <a:buNone/>
            </a:pPr>
            <a:endParaRPr lang="nl-NL" altLang="nl-NL" b="1" dirty="0"/>
          </a:p>
        </p:txBody>
      </p:sp>
      <p:pic>
        <p:nvPicPr>
          <p:cNvPr id="922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nl-NL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Cijfers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nl-NL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Groenprofiel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Basis / Kader    </a:t>
            </a:r>
            <a:br>
              <a:rPr lang="nl-N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</a:b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90"/>
            <a:ext cx="3438525" cy="1147861"/>
          </a:xfrm>
          <a:prstGeom prst="rect">
            <a:avLst/>
          </a:prstGeom>
        </p:spPr>
      </p:pic>
      <p:pic>
        <p:nvPicPr>
          <p:cNvPr id="5" name="Picture 2" descr="beeldcombinat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438525" y="4852890"/>
            <a:ext cx="5705475" cy="114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A95E4F6-5A26-4DFF-9A79-C57F42EA7980}"/>
              </a:ext>
            </a:extLst>
          </p:cNvPr>
          <p:cNvSpPr txBox="1"/>
          <p:nvPr/>
        </p:nvSpPr>
        <p:spPr>
          <a:xfrm>
            <a:off x="2267744" y="1988840"/>
            <a:ext cx="6742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Per thema: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- </a:t>
            </a:r>
            <a:r>
              <a:rPr lang="nl-NL" sz="28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PvB</a:t>
            </a: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= Proeve van Bekwaamheid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Theoretische toets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NL" sz="28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themacijfer: 0,6 x </a:t>
            </a:r>
            <a:r>
              <a:rPr lang="nl-NL" sz="28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PvB</a:t>
            </a:r>
            <a:r>
              <a:rPr lang="nl-NL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+ 0,4 x toets</a:t>
            </a:r>
          </a:p>
        </p:txBody>
      </p:sp>
    </p:spTree>
    <p:extLst>
      <p:ext uri="{BB962C8B-B14F-4D97-AF65-F5344CB8AC3E}">
        <p14:creationId xmlns:p14="http://schemas.microsoft.com/office/powerpoint/2010/main" val="155434993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9978F19AFF8418573EDDEB2B7E9B5" ma:contentTypeVersion="10" ma:contentTypeDescription="Een nieuw document maken." ma:contentTypeScope="" ma:versionID="c71960ce08ba01e73e3fb7e4c6162615">
  <xsd:schema xmlns:xsd="http://www.w3.org/2001/XMLSchema" xmlns:xs="http://www.w3.org/2001/XMLSchema" xmlns:p="http://schemas.microsoft.com/office/2006/metadata/properties" xmlns:ns3="ccc50947-4f5b-428b-b2eb-87ca32593668" targetNamespace="http://schemas.microsoft.com/office/2006/metadata/properties" ma:root="true" ma:fieldsID="07cf1d07a912f36631240c9fe09a5049" ns3:_="">
    <xsd:import namespace="ccc50947-4f5b-428b-b2eb-87ca325936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50947-4f5b-428b-b2eb-87ca325936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0F36A4-3C31-463B-9598-00F5CE9D5D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C1914E-B4B9-4001-82CF-090748F2F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c50947-4f5b-428b-b2eb-87ca325936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6A641B-B8F4-4698-AFCD-2FE7B52C8456}">
  <ds:schemaRefs>
    <ds:schemaRef ds:uri="http://purl.org/dc/elements/1.1/"/>
    <ds:schemaRef ds:uri="ccc50947-4f5b-428b-b2eb-87ca32593668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927</Words>
  <Application>Microsoft Office PowerPoint</Application>
  <PresentationFormat>Diavoorstelling (4:3)</PresentationFormat>
  <Paragraphs>193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35</vt:i4>
      </vt:variant>
    </vt:vector>
  </HeadingPairs>
  <TitlesOfParts>
    <vt:vector size="44" baseType="lpstr">
      <vt:lpstr>Amaranth</vt:lpstr>
      <vt:lpstr>Arial</vt:lpstr>
      <vt:lpstr>Calibri</vt:lpstr>
      <vt:lpstr>Calibri Light</vt:lpstr>
      <vt:lpstr>Symbol</vt:lpstr>
      <vt:lpstr>Times New Roman</vt:lpstr>
      <vt:lpstr>Standaardontwerp</vt:lpstr>
      <vt:lpstr>Kantoorthema</vt:lpstr>
      <vt:lpstr>1_Kantoorthema</vt:lpstr>
      <vt:lpstr>Bepaal je toekomst. Bepalend voor je toekomst.</vt:lpstr>
      <vt:lpstr>Stage klas 4</vt:lpstr>
      <vt:lpstr>Stage klas 4</vt:lpstr>
      <vt:lpstr>Programma van Toetsing en Afsluiting</vt:lpstr>
      <vt:lpstr>Wat blijft…….</vt:lpstr>
      <vt:lpstr>Berekening van een periodecijfer</vt:lpstr>
      <vt:lpstr>Periodecijfer</vt:lpstr>
      <vt:lpstr>Periodecijfer</vt:lpstr>
      <vt:lpstr>Cijfers Groenprofiel Basis / Kader     </vt:lpstr>
      <vt:lpstr>Cijfers Keuzevakken BB /KL </vt:lpstr>
      <vt:lpstr>PowerPoint-presentatie</vt:lpstr>
      <vt:lpstr>Cijfers Groenprofiel Gemengd     </vt:lpstr>
      <vt:lpstr>PowerPoint-presentatie</vt:lpstr>
      <vt:lpstr> Herkansingen AVO</vt:lpstr>
      <vt:lpstr> Herkansingen groen</vt:lpstr>
      <vt:lpstr>Om te onthouden!</vt:lpstr>
      <vt:lpstr>Centraal examen</vt:lpstr>
      <vt:lpstr>Centraal examen</vt:lpstr>
      <vt:lpstr>Voorbeeld</vt:lpstr>
      <vt:lpstr>Voorbeeld</vt:lpstr>
      <vt:lpstr>Voorbeeld</vt:lpstr>
      <vt:lpstr>Tot slot</vt:lpstr>
      <vt:lpstr>Bewust vervolg</vt:lpstr>
      <vt:lpstr>Aanname MBO</vt:lpstr>
      <vt:lpstr>Wanneer</vt:lpstr>
      <vt:lpstr>Eerst</vt:lpstr>
      <vt:lpstr>Geen diploma</vt:lpstr>
      <vt:lpstr>Niveau BBL</vt:lpstr>
      <vt:lpstr>Niveau KBL en GL</vt:lpstr>
      <vt:lpstr>Interessetest</vt:lpstr>
      <vt:lpstr>Karakter bepaalt mee!</vt:lpstr>
      <vt:lpstr>Wie staan je bij</vt:lpstr>
      <vt:lpstr>Waar?</vt:lpstr>
      <vt:lpstr>Wie kiest?</vt:lpstr>
      <vt:lpstr>Maar……………</vt:lpstr>
    </vt:vector>
  </TitlesOfParts>
  <Company>Groenhorst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Ouder/leerling avond</dc:title>
  <dc:creator>Schuttenbelt</dc:creator>
  <cp:lastModifiedBy>Gerald Tijms</cp:lastModifiedBy>
  <cp:revision>85</cp:revision>
  <cp:lastPrinted>2013-09-19T10:25:26Z</cp:lastPrinted>
  <dcterms:created xsi:type="dcterms:W3CDTF">2003-10-08T14:01:41Z</dcterms:created>
  <dcterms:modified xsi:type="dcterms:W3CDTF">2022-09-15T16:53:38Z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0x010100B519978F19AFF8418573EDDEB2B7E9B5</vt:lpwstr>
  </property>
</Properties>
</file>