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0" r:id="rId6"/>
    <p:sldId id="291" r:id="rId7"/>
    <p:sldId id="292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81" r:id="rId16"/>
    <p:sldId id="268" r:id="rId17"/>
    <p:sldId id="266" r:id="rId18"/>
    <p:sldId id="282" r:id="rId19"/>
    <p:sldId id="283" r:id="rId20"/>
    <p:sldId id="289" r:id="rId21"/>
    <p:sldId id="270" r:id="rId22"/>
    <p:sldId id="285" r:id="rId23"/>
    <p:sldId id="272" r:id="rId24"/>
    <p:sldId id="273" r:id="rId25"/>
    <p:sldId id="287" r:id="rId26"/>
    <p:sldId id="276" r:id="rId27"/>
    <p:sldId id="277" r:id="rId28"/>
    <p:sldId id="288" r:id="rId29"/>
    <p:sldId id="278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d Tijms" userId="4d982842-d965-44a8-9f30-27e8688ad158" providerId="ADAL" clId="{5906F763-5609-4300-83E7-F22C42C8E1EB}"/>
    <pc:docChg chg="delSld modSld">
      <pc:chgData name="Gerald Tijms" userId="4d982842-d965-44a8-9f30-27e8688ad158" providerId="ADAL" clId="{5906F763-5609-4300-83E7-F22C42C8E1EB}" dt="2021-08-30T13:12:30.280" v="56" actId="2696"/>
      <pc:docMkLst>
        <pc:docMk/>
      </pc:docMkLst>
      <pc:sldChg chg="modSp">
        <pc:chgData name="Gerald Tijms" userId="4d982842-d965-44a8-9f30-27e8688ad158" providerId="ADAL" clId="{5906F763-5609-4300-83E7-F22C42C8E1EB}" dt="2021-08-30T12:44:45.400" v="0" actId="20577"/>
        <pc:sldMkLst>
          <pc:docMk/>
          <pc:sldMk cId="4014011368" sldId="259"/>
        </pc:sldMkLst>
        <pc:spChg chg="mod">
          <ac:chgData name="Gerald Tijms" userId="4d982842-d965-44a8-9f30-27e8688ad158" providerId="ADAL" clId="{5906F763-5609-4300-83E7-F22C42C8E1EB}" dt="2021-08-30T12:44:45.400" v="0" actId="20577"/>
          <ac:spMkLst>
            <pc:docMk/>
            <pc:sldMk cId="4014011368" sldId="259"/>
            <ac:spMk id="4" creationId="{00000000-0000-0000-0000-000000000000}"/>
          </ac:spMkLst>
        </pc:spChg>
      </pc:sldChg>
      <pc:sldChg chg="modSp">
        <pc:chgData name="Gerald Tijms" userId="4d982842-d965-44a8-9f30-27e8688ad158" providerId="ADAL" clId="{5906F763-5609-4300-83E7-F22C42C8E1EB}" dt="2021-08-30T12:49:08.208" v="55" actId="20577"/>
        <pc:sldMkLst>
          <pc:docMk/>
          <pc:sldMk cId="4210313666" sldId="270"/>
        </pc:sldMkLst>
        <pc:spChg chg="mod">
          <ac:chgData name="Gerald Tijms" userId="4d982842-d965-44a8-9f30-27e8688ad158" providerId="ADAL" clId="{5906F763-5609-4300-83E7-F22C42C8E1EB}" dt="2021-08-30T12:49:08.208" v="55" actId="20577"/>
          <ac:spMkLst>
            <pc:docMk/>
            <pc:sldMk cId="4210313666" sldId="270"/>
            <ac:spMk id="4" creationId="{00000000-0000-0000-0000-000000000000}"/>
          </ac:spMkLst>
        </pc:spChg>
      </pc:sldChg>
      <pc:sldChg chg="del">
        <pc:chgData name="Gerald Tijms" userId="4d982842-d965-44a8-9f30-27e8688ad158" providerId="ADAL" clId="{5906F763-5609-4300-83E7-F22C42C8E1EB}" dt="2021-08-30T13:12:30.280" v="56" actId="2696"/>
        <pc:sldMkLst>
          <pc:docMk/>
          <pc:sldMk cId="4095572515" sldId="284"/>
        </pc:sldMkLst>
      </pc:sldChg>
    </pc:docChg>
  </pc:docChgLst>
  <pc:docChgLst>
    <pc:chgData name="Gerald Tijms" userId="4d982842-d965-44a8-9f30-27e8688ad158" providerId="ADAL" clId="{3DBFF18D-612E-4A47-B1C3-D3C92BE85D29}"/>
    <pc:docChg chg="undo custSel addSld modSld sldOrd">
      <pc:chgData name="Gerald Tijms" userId="4d982842-d965-44a8-9f30-27e8688ad158" providerId="ADAL" clId="{3DBFF18D-612E-4A47-B1C3-D3C92BE85D29}" dt="2022-09-06T13:34:29.364" v="371" actId="20577"/>
      <pc:docMkLst>
        <pc:docMk/>
      </pc:docMkLst>
      <pc:sldChg chg="modSp mod">
        <pc:chgData name="Gerald Tijms" userId="4d982842-d965-44a8-9f30-27e8688ad158" providerId="ADAL" clId="{3DBFF18D-612E-4A47-B1C3-D3C92BE85D29}" dt="2022-09-06T13:34:29.364" v="371" actId="20577"/>
        <pc:sldMkLst>
          <pc:docMk/>
          <pc:sldMk cId="2728874002" sldId="278"/>
        </pc:sldMkLst>
        <pc:spChg chg="mod">
          <ac:chgData name="Gerald Tijms" userId="4d982842-d965-44a8-9f30-27e8688ad158" providerId="ADAL" clId="{3DBFF18D-612E-4A47-B1C3-D3C92BE85D29}" dt="2022-09-06T13:34:29.364" v="371" actId="20577"/>
          <ac:spMkLst>
            <pc:docMk/>
            <pc:sldMk cId="2728874002" sldId="278"/>
            <ac:spMk id="4" creationId="{00000000-0000-0000-0000-000000000000}"/>
          </ac:spMkLst>
        </pc:spChg>
      </pc:sldChg>
      <pc:sldChg chg="modSp add mod ord">
        <pc:chgData name="Gerald Tijms" userId="4d982842-d965-44a8-9f30-27e8688ad158" providerId="ADAL" clId="{3DBFF18D-612E-4A47-B1C3-D3C92BE85D29}" dt="2022-09-06T13:13:48.439" v="279" actId="313"/>
        <pc:sldMkLst>
          <pc:docMk/>
          <pc:sldMk cId="508209649" sldId="290"/>
        </pc:sldMkLst>
        <pc:spChg chg="mod">
          <ac:chgData name="Gerald Tijms" userId="4d982842-d965-44a8-9f30-27e8688ad158" providerId="ADAL" clId="{3DBFF18D-612E-4A47-B1C3-D3C92BE85D29}" dt="2022-09-06T13:11:17.194" v="112" actId="20577"/>
          <ac:spMkLst>
            <pc:docMk/>
            <pc:sldMk cId="508209649" sldId="290"/>
            <ac:spMk id="2" creationId="{00000000-0000-0000-0000-000000000000}"/>
          </ac:spMkLst>
        </pc:spChg>
        <pc:spChg chg="mod">
          <ac:chgData name="Gerald Tijms" userId="4d982842-d965-44a8-9f30-27e8688ad158" providerId="ADAL" clId="{3DBFF18D-612E-4A47-B1C3-D3C92BE85D29}" dt="2022-09-06T13:13:48.439" v="279" actId="313"/>
          <ac:spMkLst>
            <pc:docMk/>
            <pc:sldMk cId="508209649" sldId="290"/>
            <ac:spMk id="6" creationId="{00000000-0000-0000-0000-000000000000}"/>
          </ac:spMkLst>
        </pc:spChg>
      </pc:sldChg>
      <pc:sldChg chg="modSp add mod">
        <pc:chgData name="Gerald Tijms" userId="4d982842-d965-44a8-9f30-27e8688ad158" providerId="ADAL" clId="{3DBFF18D-612E-4A47-B1C3-D3C92BE85D29}" dt="2022-09-06T13:16:39.873" v="299" actId="20577"/>
        <pc:sldMkLst>
          <pc:docMk/>
          <pc:sldMk cId="290964679" sldId="291"/>
        </pc:sldMkLst>
        <pc:spChg chg="mod">
          <ac:chgData name="Gerald Tijms" userId="4d982842-d965-44a8-9f30-27e8688ad158" providerId="ADAL" clId="{3DBFF18D-612E-4A47-B1C3-D3C92BE85D29}" dt="2022-09-06T13:15:53.362" v="291" actId="20577"/>
          <ac:spMkLst>
            <pc:docMk/>
            <pc:sldMk cId="290964679" sldId="291"/>
            <ac:spMk id="2" creationId="{00000000-0000-0000-0000-000000000000}"/>
          </ac:spMkLst>
        </pc:spChg>
        <pc:spChg chg="mod">
          <ac:chgData name="Gerald Tijms" userId="4d982842-d965-44a8-9f30-27e8688ad158" providerId="ADAL" clId="{3DBFF18D-612E-4A47-B1C3-D3C92BE85D29}" dt="2022-09-06T13:16:39.873" v="299" actId="20577"/>
          <ac:spMkLst>
            <pc:docMk/>
            <pc:sldMk cId="290964679" sldId="291"/>
            <ac:spMk id="6" creationId="{00000000-0000-0000-0000-000000000000}"/>
          </ac:spMkLst>
        </pc:spChg>
      </pc:sldChg>
      <pc:sldChg chg="modSp add mod">
        <pc:chgData name="Gerald Tijms" userId="4d982842-d965-44a8-9f30-27e8688ad158" providerId="ADAL" clId="{3DBFF18D-612E-4A47-B1C3-D3C92BE85D29}" dt="2022-09-06T13:22:32.288" v="319" actId="2711"/>
        <pc:sldMkLst>
          <pc:docMk/>
          <pc:sldMk cId="1543832317" sldId="292"/>
        </pc:sldMkLst>
        <pc:spChg chg="mod">
          <ac:chgData name="Gerald Tijms" userId="4d982842-d965-44a8-9f30-27e8688ad158" providerId="ADAL" clId="{3DBFF18D-612E-4A47-B1C3-D3C92BE85D29}" dt="2022-09-06T13:22:32.288" v="319" actId="2711"/>
          <ac:spMkLst>
            <pc:docMk/>
            <pc:sldMk cId="1543832317" sldId="292"/>
            <ac:spMk id="2" creationId="{00000000-0000-0000-0000-000000000000}"/>
          </ac:spMkLst>
        </pc:spChg>
        <pc:spChg chg="mod">
          <ac:chgData name="Gerald Tijms" userId="4d982842-d965-44a8-9f30-27e8688ad158" providerId="ADAL" clId="{3DBFF18D-612E-4A47-B1C3-D3C92BE85D29}" dt="2022-09-06T13:21:51.698" v="303" actId="20577"/>
          <ac:spMkLst>
            <pc:docMk/>
            <pc:sldMk cId="1543832317" sldId="29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70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84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87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dia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2"/>
          </p:nvPr>
        </p:nvSpPr>
        <p:spPr>
          <a:xfrm>
            <a:off x="0" y="1778000"/>
            <a:ext cx="12192000" cy="3748088"/>
          </a:xfrm>
          <a:custGeom>
            <a:avLst/>
            <a:gdLst>
              <a:gd name="connsiteX0" fmla="*/ 0 w 9144000"/>
              <a:gd name="connsiteY0" fmla="*/ 0 h 3748088"/>
              <a:gd name="connsiteX1" fmla="*/ 9144000 w 9144000"/>
              <a:gd name="connsiteY1" fmla="*/ 0 h 3748088"/>
              <a:gd name="connsiteX2" fmla="*/ 9144000 w 9144000"/>
              <a:gd name="connsiteY2" fmla="*/ 3748088 h 3748088"/>
              <a:gd name="connsiteX3" fmla="*/ 3883305 w 9144000"/>
              <a:gd name="connsiteY3" fmla="*/ 3748088 h 3748088"/>
              <a:gd name="connsiteX4" fmla="*/ 3883305 w 9144000"/>
              <a:gd name="connsiteY4" fmla="*/ 3100088 h 3748088"/>
              <a:gd name="connsiteX5" fmla="*/ 0 w 9144000"/>
              <a:gd name="connsiteY5" fmla="*/ 3100088 h 374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748088">
                <a:moveTo>
                  <a:pt x="0" y="0"/>
                </a:moveTo>
                <a:lnTo>
                  <a:pt x="9144000" y="0"/>
                </a:lnTo>
                <a:lnTo>
                  <a:pt x="9144000" y="3748088"/>
                </a:lnTo>
                <a:lnTo>
                  <a:pt x="3883305" y="3748088"/>
                </a:lnTo>
                <a:lnTo>
                  <a:pt x="3883305" y="3100088"/>
                </a:lnTo>
                <a:lnTo>
                  <a:pt x="0" y="3100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739" y="832510"/>
            <a:ext cx="10981629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Klik om subtitel toe te voegen</a:t>
            </a:r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409435"/>
            <a:ext cx="109776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 dirty="0"/>
              <a:t>Klik om titel toe te voegen</a:t>
            </a:r>
            <a:endParaRPr lang="nl-NL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6" y="2016836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naam toe te voegen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65" y="2301705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Klik om datum toe te voegen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  <a:p>
            <a:pPr lvl="5"/>
            <a:r>
              <a:rPr lang="nl-NL" dirty="0"/>
              <a:t>6</a:t>
            </a:r>
          </a:p>
          <a:p>
            <a:pPr lvl="6"/>
            <a:r>
              <a:rPr lang="nl-NL" dirty="0"/>
              <a:t>7</a:t>
            </a:r>
          </a:p>
          <a:p>
            <a:pPr lvl="7"/>
            <a:r>
              <a:rPr lang="nl-NL" dirty="0"/>
              <a:t>8</a:t>
            </a:r>
          </a:p>
          <a:p>
            <a:pPr lvl="8"/>
            <a:r>
              <a:rPr lang="nl-NL" dirty="0"/>
              <a:t>9</a:t>
            </a:r>
          </a:p>
        </p:txBody>
      </p:sp>
      <p:pic>
        <p:nvPicPr>
          <p:cNvPr id="6" name="LogoP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7338"/>
            <a:ext cx="5177739" cy="12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42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54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44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61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4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71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8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58A5-B5B7-4B57-BFCE-46F1646B3DF0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AAAC3-0788-4CBA-BB1F-BE79BB8EB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02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j.hendriks@aeres.nl" TargetMode="External"/><Relationship Id="rId4" Type="http://schemas.openxmlformats.org/officeDocument/2006/relationships/hyperlink" Target="mailto:g.l.tijms@aeres.n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1" b="4911"/>
          <a:stretch>
            <a:fillRect/>
          </a:stretch>
        </p:blipFill>
        <p:spPr/>
      </p:pic>
      <p:sp>
        <p:nvSpPr>
          <p:cNvPr id="3" name="diaSubTitle"/>
          <p:cNvSpPr>
            <a:spLocks noGrp="1"/>
          </p:cNvSpPr>
          <p:nvPr>
            <p:ph type="subTitle" idx="1"/>
          </p:nvPr>
        </p:nvSpPr>
        <p:spPr>
          <a:xfrm>
            <a:off x="605185" y="596530"/>
            <a:ext cx="10981629" cy="708035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PTA ouderavond klas 3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82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Periodecijfers</a:t>
            </a:r>
            <a:r>
              <a:rPr lang="en-US" altLang="nl-N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361209" y="1613238"/>
            <a:ext cx="73463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nl-NL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x (</a:t>
            </a:r>
            <a:r>
              <a:rPr lang="nl-NL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gemidd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tussentijdse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toetsen)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x Hoofdtoets/Hoofdopdracht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0,5 x E</a:t>
            </a:r>
            <a:r>
              <a:rPr lang="nl-NL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indtoets</a:t>
            </a:r>
            <a:endParaRPr lang="nl-NL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NBO opdrachten O/V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nl-NL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0,5 x H + 0,5 x E = periodecijfer</a:t>
            </a:r>
          </a:p>
        </p:txBody>
      </p:sp>
    </p:spTree>
    <p:extLst>
      <p:ext uri="{BB962C8B-B14F-4D97-AF65-F5344CB8AC3E}">
        <p14:creationId xmlns:p14="http://schemas.microsoft.com/office/powerpoint/2010/main" val="172152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9373" y="365125"/>
            <a:ext cx="10515600" cy="1325563"/>
          </a:xfrm>
        </p:spPr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Profiel Groen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777836" y="2205409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Groene productie</a:t>
            </a:r>
          </a:p>
          <a:p>
            <a:pPr marL="457200" indent="-457200" 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Tussen productie en verkoop</a:t>
            </a:r>
          </a:p>
          <a:p>
            <a:pPr marL="457200" indent="-457200" 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Vergroening stedelijke omgeving</a:t>
            </a:r>
          </a:p>
          <a:p>
            <a:pPr marL="457200" indent="-457200" algn="ctr">
              <a:spcBef>
                <a:spcPct val="20000"/>
              </a:spcBef>
              <a:buFont typeface="+mj-lt"/>
              <a:buAutoNum type="arabicPeriod"/>
              <a:defRPr/>
            </a:pPr>
            <a:r>
              <a:rPr lang="nl-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Groene vormgeving en verkoop</a:t>
            </a:r>
          </a:p>
        </p:txBody>
      </p:sp>
      <p:pic>
        <p:nvPicPr>
          <p:cNvPr id="18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10189460" y="286660"/>
            <a:ext cx="1704491" cy="113632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5" t="14900" r="5070" b="8739"/>
          <a:stretch>
            <a:fillRect/>
          </a:stretch>
        </p:blipFill>
        <p:spPr bwMode="auto">
          <a:xfrm rot="960000">
            <a:off x="10453625" y="1754235"/>
            <a:ext cx="1310038" cy="14019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4" y="204782"/>
            <a:ext cx="2139226" cy="13917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5" y="1954498"/>
            <a:ext cx="1315263" cy="14857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r="16846"/>
          <a:stretch>
            <a:fillRect/>
          </a:stretch>
        </p:blipFill>
        <p:spPr bwMode="auto">
          <a:xfrm>
            <a:off x="3238" y="3819687"/>
            <a:ext cx="2774598" cy="125801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ijdelijke aanduiding voor inhoud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5"/>
          <a:stretch>
            <a:fillRect/>
          </a:stretch>
        </p:blipFill>
        <p:spPr bwMode="auto">
          <a:xfrm>
            <a:off x="9877284" y="3573246"/>
            <a:ext cx="2054225" cy="15446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9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697230"/>
            <a:ext cx="8436153" cy="47828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8560" y="0"/>
            <a:ext cx="10515600" cy="1325563"/>
          </a:xfrm>
        </p:spPr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Cijfers</a:t>
            </a:r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Groenprofiel</a:t>
            </a:r>
            <a:b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94131" y="3613638"/>
            <a:ext cx="538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lesstof staat beschreven in een studiewijzer</a:t>
            </a:r>
          </a:p>
        </p:txBody>
      </p:sp>
    </p:spTree>
    <p:extLst>
      <p:ext uri="{BB962C8B-B14F-4D97-AF65-F5344CB8AC3E}">
        <p14:creationId xmlns:p14="http://schemas.microsoft.com/office/powerpoint/2010/main" val="392628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Groen keuzevakken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16657" y="1690688"/>
            <a:ext cx="92216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Leerlingen hebben gekozen in klas 2</a:t>
            </a:r>
          </a:p>
          <a:p>
            <a:endParaRPr lang="nl-NL" dirty="0"/>
          </a:p>
          <a:p>
            <a:r>
              <a:rPr lang="nl-NL" sz="3200" dirty="0"/>
              <a:t>BB/KB 4 keuzevakken</a:t>
            </a:r>
          </a:p>
          <a:p>
            <a:endParaRPr lang="nl-NL" sz="3200" dirty="0"/>
          </a:p>
          <a:p>
            <a:r>
              <a:rPr lang="nl-NL" sz="3200" dirty="0"/>
              <a:t>Gl 2 keuzevakken </a:t>
            </a:r>
          </a:p>
          <a:p>
            <a:endParaRPr lang="nl-NL" sz="3200" dirty="0"/>
          </a:p>
          <a:p>
            <a:r>
              <a:rPr lang="nl-NL" sz="3200" dirty="0"/>
              <a:t>Keuzevak 1 P1,P2 	keuzevak 2 P3,P4</a:t>
            </a:r>
          </a:p>
        </p:txBody>
      </p:sp>
    </p:spTree>
    <p:extLst>
      <p:ext uri="{BB962C8B-B14F-4D97-AF65-F5344CB8AC3E}">
        <p14:creationId xmlns:p14="http://schemas.microsoft.com/office/powerpoint/2010/main" val="16956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Periodecijfers</a:t>
            </a:r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Groen </a:t>
            </a:r>
            <a:r>
              <a:rPr lang="en-US" alt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keuzevak</a:t>
            </a:r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BB /KB</a:t>
            </a:r>
            <a:b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" y="2129790"/>
            <a:ext cx="5048250" cy="18669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493520"/>
            <a:ext cx="487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Periodecijfers</a:t>
            </a:r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Groen</a:t>
            </a:r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GL</a:t>
            </a:r>
            <a:b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829" y="1517086"/>
            <a:ext cx="8364437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Stage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31653" y="1690688"/>
            <a:ext cx="9109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 verschillende weken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Stage lopen in het gekozen keuzevak.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Stagemap / opdrachten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Zelfstandig een bedrijf opzoeken / benaderen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altLang="nl-NL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altLang="nl-NL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9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Stage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31653" y="1690688"/>
            <a:ext cx="910949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NBO opdracht in het PTA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Max 1 stagedag missen gedurende de twee stageweken.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alt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Leerling wordt bezocht gedurende de stage.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nl-NL" altLang="nl-NL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1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591" y="0"/>
            <a:ext cx="10515600" cy="1325563"/>
          </a:xfrm>
        </p:spPr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Keuzes dit schooljaar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111828" y="1295646"/>
            <a:ext cx="9372599" cy="2465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nl-NL" alt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Keuzes halverwege schooljaar: Na Periode 2</a:t>
            </a:r>
          </a:p>
          <a:p>
            <a:pPr>
              <a:lnSpc>
                <a:spcPct val="80000"/>
              </a:lnSpc>
              <a:defRPr/>
            </a:pPr>
            <a:endParaRPr lang="nl-NL" altLang="nl-N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BB</a:t>
            </a:r>
          </a:p>
          <a:p>
            <a:pPr>
              <a:lnSpc>
                <a:spcPct val="8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Biologie of </a:t>
            </a:r>
            <a:r>
              <a:rPr lang="nl-NL" alt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Nask</a:t>
            </a: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KG maakt deze keuze aan het einde van het schooljaar. </a:t>
            </a:r>
          </a:p>
        </p:txBody>
      </p:sp>
    </p:spTree>
    <p:extLst>
      <p:ext uri="{BB962C8B-B14F-4D97-AF65-F5344CB8AC3E}">
        <p14:creationId xmlns:p14="http://schemas.microsoft.com/office/powerpoint/2010/main" val="421031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591" y="0"/>
            <a:ext cx="10515600" cy="1325563"/>
          </a:xfrm>
        </p:spPr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Keuzes dit schooljaar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111828" y="1295646"/>
            <a:ext cx="93725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nl-NL" alt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Keuzes einde schooljaar: GL leerlingen</a:t>
            </a:r>
          </a:p>
          <a:p>
            <a:pPr>
              <a:lnSpc>
                <a:spcPct val="80000"/>
              </a:lnSpc>
              <a:defRPr/>
            </a:pPr>
            <a:endParaRPr lang="nl-NL" altLang="nl-N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Biologie of </a:t>
            </a:r>
            <a:r>
              <a:rPr lang="nl-NL" alt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Nask</a:t>
            </a: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KB en BB </a:t>
            </a:r>
          </a:p>
          <a:p>
            <a:pPr>
              <a:lnSpc>
                <a:spcPct val="8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Kiezen nog twee keuzevakken. </a:t>
            </a:r>
          </a:p>
          <a:p>
            <a:pPr>
              <a:lnSpc>
                <a:spcPct val="80000"/>
              </a:lnSpc>
              <a:defRPr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Gl klaar met keuzevakken.</a:t>
            </a:r>
          </a:p>
          <a:p>
            <a:pPr>
              <a:lnSpc>
                <a:spcPct val="80000"/>
              </a:lnSpc>
              <a:defRPr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Laatste mogelijkheid voor afstromen bij overgang.</a:t>
            </a:r>
          </a:p>
        </p:txBody>
      </p:sp>
    </p:spTree>
    <p:extLst>
      <p:ext uri="{BB962C8B-B14F-4D97-AF65-F5344CB8AC3E}">
        <p14:creationId xmlns:p14="http://schemas.microsoft.com/office/powerpoint/2010/main" val="242764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Stage klas 3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66355" y="1690688"/>
            <a:ext cx="842702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0000"/>
                </a:solidFill>
                <a:latin typeface="Calibri" panose="020F0502020204030204" pitchFamily="34" charset="0"/>
              </a:rPr>
              <a:t>Afgelopen dinsdag uitleg gehad van </a:t>
            </a:r>
            <a:r>
              <a:rPr lang="nl-NL" altLang="nl-NL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Dhr</a:t>
            </a:r>
            <a:r>
              <a:rPr lang="nl-NL" altLang="nl-NL" sz="3200" dirty="0">
                <a:solidFill>
                  <a:srgbClr val="000000"/>
                </a:solidFill>
                <a:latin typeface="Calibri" panose="020F0502020204030204" pitchFamily="34" charset="0"/>
              </a:rPr>
              <a:t> Tijms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0000"/>
                </a:solidFill>
                <a:latin typeface="Calibri" panose="020F0502020204030204" pitchFamily="34" charset="0"/>
              </a:rPr>
              <a:t>2 stageweken; week 48 en week 11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0000"/>
                </a:solidFill>
                <a:latin typeface="Calibri" panose="020F0502020204030204" pitchFamily="34" charset="0"/>
              </a:rPr>
              <a:t>Ongeveer 35 uur per week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3200" dirty="0">
                <a:solidFill>
                  <a:srgbClr val="000000"/>
                </a:solidFill>
                <a:latin typeface="Calibri" panose="020F0502020204030204" pitchFamily="34" charset="0"/>
              </a:rPr>
              <a:t>Stagebedrijf passend bij het keuzevak dat de leerling volgt  </a:t>
            </a:r>
            <a:r>
              <a:rPr lang="nl-NL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nl-NL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20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Wat bepaalt je keuze?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70264" y="1595874"/>
            <a:ext cx="78347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200" dirty="0">
                <a:latin typeface="Calibri" panose="020F0502020204030204" pitchFamily="34" charset="0"/>
              </a:rPr>
              <a:t>Soort vervolgopleiding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Andere profiel	- zorg         =&gt; 	biologie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			- techniek =&gt;	</a:t>
            </a:r>
            <a:r>
              <a:rPr lang="nl-NL" altLang="nl-NL" sz="3200" dirty="0" err="1">
                <a:latin typeface="Calibri" panose="020F0502020204030204" pitchFamily="34" charset="0"/>
              </a:rPr>
              <a:t>nask</a:t>
            </a:r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Interesse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Cijfers in derde jaar</a:t>
            </a:r>
          </a:p>
        </p:txBody>
      </p:sp>
    </p:spTree>
    <p:extLst>
      <p:ext uri="{BB962C8B-B14F-4D97-AF65-F5344CB8AC3E}">
        <p14:creationId xmlns:p14="http://schemas.microsoft.com/office/powerpoint/2010/main" val="96459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Herkansingen algemeen vormende vakken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85799" y="1813173"/>
            <a:ext cx="107545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200" dirty="0">
                <a:latin typeface="Calibri" panose="020F0502020204030204" pitchFamily="34" charset="0"/>
              </a:rPr>
              <a:t>Leerling heeft recht op 3 herkansingen per leerjaar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b="1" dirty="0">
                <a:latin typeface="Calibri" panose="020F0502020204030204" pitchFamily="34" charset="0"/>
              </a:rPr>
              <a:t>Per periode max 1 herkansing inzetten. P4 mag er niet herkanst worden.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Hoofdtoets / Eindtoets zijn </a:t>
            </a:r>
            <a:r>
              <a:rPr lang="nl-NL" altLang="nl-NL" sz="3200" dirty="0" err="1">
                <a:latin typeface="Calibri" panose="020F0502020204030204" pitchFamily="34" charset="0"/>
              </a:rPr>
              <a:t>herkansbaar</a:t>
            </a:r>
            <a:r>
              <a:rPr lang="nl-NL" altLang="nl-NL" sz="3200" dirty="0">
                <a:latin typeface="Calibri" panose="020F0502020204030204" pitchFamily="34" charset="0"/>
              </a:rPr>
              <a:t>: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Indien dit vermeld staat in het PTA. Het hoogste cijfer telt</a:t>
            </a:r>
          </a:p>
        </p:txBody>
      </p:sp>
    </p:spTree>
    <p:extLst>
      <p:ext uri="{BB962C8B-B14F-4D97-AF65-F5344CB8AC3E}">
        <p14:creationId xmlns:p14="http://schemas.microsoft.com/office/powerpoint/2010/main" val="195252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Herkansingen groen.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1307980" y="1838960"/>
            <a:ext cx="10182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200" dirty="0">
                <a:latin typeface="Calibri" panose="020F0502020204030204" pitchFamily="34" charset="0"/>
              </a:rPr>
              <a:t>Leerling heeft recht op 1 herkansing per leerjaar.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Dit betreft of: 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1 toets profieldeel groen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1 toets keuzevak. 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Theorie toets is </a:t>
            </a:r>
            <a:r>
              <a:rPr lang="nl-NL" altLang="nl-NL" sz="3200" dirty="0" err="1">
                <a:latin typeface="Calibri" panose="020F0502020204030204" pitchFamily="34" charset="0"/>
              </a:rPr>
              <a:t>herkansbaar</a:t>
            </a:r>
            <a:r>
              <a:rPr lang="nl-NL" altLang="nl-NL" sz="3200" dirty="0">
                <a:latin typeface="Calibri" panose="020F0502020204030204" pitchFamily="34" charset="0"/>
              </a:rPr>
              <a:t> P1 of P2. Het hoogste cijfer telt</a:t>
            </a:r>
          </a:p>
        </p:txBody>
      </p:sp>
    </p:spTree>
    <p:extLst>
      <p:ext uri="{BB962C8B-B14F-4D97-AF65-F5344CB8AC3E}">
        <p14:creationId xmlns:p14="http://schemas.microsoft.com/office/powerpoint/2010/main" val="1139176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Overgangsnorm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838199" y="2354941"/>
            <a:ext cx="900199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nl-NL" sz="3200" b="1" u="sng" dirty="0">
                <a:latin typeface="Calibri" panose="020F0502020204030204" pitchFamily="34" charset="0"/>
              </a:rPr>
              <a:t>vier voorwaarden!</a:t>
            </a:r>
          </a:p>
          <a:p>
            <a:pPr>
              <a:lnSpc>
                <a:spcPct val="90000"/>
              </a:lnSpc>
            </a:pPr>
            <a:r>
              <a:rPr lang="nl-NL" altLang="nl-NL" sz="3200" dirty="0">
                <a:latin typeface="Calibri" panose="020F0502020204030204" pitchFamily="34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nl-NL" altLang="nl-NL" sz="3200" dirty="0">
                <a:latin typeface="Calibri" panose="020F0502020204030204" pitchFamily="34" charset="0"/>
              </a:rPr>
              <a:t>E</a:t>
            </a:r>
            <a:r>
              <a:rPr lang="en-US" altLang="nl-NL" sz="3200" dirty="0" err="1">
                <a:latin typeface="Calibri" panose="020F0502020204030204" pitchFamily="34" charset="0"/>
              </a:rPr>
              <a:t>érste</a:t>
            </a:r>
            <a:r>
              <a:rPr lang="en-US" altLang="nl-NL" sz="3200" dirty="0">
                <a:latin typeface="Calibri" panose="020F0502020204030204" pitchFamily="34" charset="0"/>
              </a:rPr>
              <a:t> </a:t>
            </a:r>
            <a:r>
              <a:rPr lang="en-US" altLang="nl-NL" sz="3200" dirty="0" err="1">
                <a:latin typeface="Calibri" panose="020F0502020204030204" pitchFamily="34" charset="0"/>
              </a:rPr>
              <a:t>voorwaarde</a:t>
            </a:r>
            <a:r>
              <a:rPr lang="en-US" altLang="nl-NL" sz="3200" dirty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nl-NL" altLang="nl-NL" sz="3200" dirty="0">
                <a:latin typeface="Calibri" panose="020F0502020204030204" pitchFamily="34" charset="0"/>
              </a:rPr>
              <a:t>Eindexamennorm voor de gekozen examenvakken!</a:t>
            </a:r>
          </a:p>
        </p:txBody>
      </p:sp>
    </p:spTree>
    <p:extLst>
      <p:ext uri="{BB962C8B-B14F-4D97-AF65-F5344CB8AC3E}">
        <p14:creationId xmlns:p14="http://schemas.microsoft.com/office/powerpoint/2010/main" val="3542351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04875" y="310761"/>
            <a:ext cx="102489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800" dirty="0">
                <a:latin typeface="Calibri" panose="020F0502020204030204" pitchFamily="34" charset="0"/>
              </a:rPr>
              <a:t>Tweede voorwaarde:</a:t>
            </a:r>
          </a:p>
          <a:p>
            <a:r>
              <a:rPr lang="nl-NL" altLang="nl-NL" sz="2800" dirty="0">
                <a:latin typeface="Calibri" panose="020F0502020204030204" pitchFamily="34" charset="0"/>
              </a:rPr>
              <a:t>BB: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latin typeface="Calibri" panose="020F0502020204030204" pitchFamily="34" charset="0"/>
              </a:rPr>
              <a:t>maximaal</a:t>
            </a:r>
            <a:r>
              <a:rPr lang="en-US" altLang="nl-NL" sz="2800" dirty="0">
                <a:latin typeface="Calibri" panose="020F0502020204030204" pitchFamily="34" charset="0"/>
              </a:rPr>
              <a:t> 2 </a:t>
            </a:r>
            <a:r>
              <a:rPr lang="en-US" altLang="nl-NL" sz="2800" dirty="0" err="1">
                <a:latin typeface="Calibri" panose="020F0502020204030204" pitchFamily="34" charset="0"/>
              </a:rPr>
              <a:t>berekende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onvoldoendes</a:t>
            </a:r>
            <a:r>
              <a:rPr lang="en-US" altLang="nl-NL" sz="2800" dirty="0">
                <a:latin typeface="Calibri" panose="020F0502020204030204" pitchFamily="34" charset="0"/>
              </a:rPr>
              <a:t> op je </a:t>
            </a:r>
            <a:r>
              <a:rPr lang="en-US" altLang="nl-NL" sz="2800" dirty="0" err="1">
                <a:latin typeface="Calibri" panose="020F0502020204030204" pitchFamily="34" charset="0"/>
              </a:rPr>
              <a:t>cijferlijst</a:t>
            </a:r>
            <a:endParaRPr lang="en-US" altLang="nl-NL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nl-NL" sz="2800" dirty="0">
                <a:latin typeface="Calibri" panose="020F0502020204030204" pitchFamily="34" charset="0"/>
              </a:rPr>
              <a:t>maar </a:t>
            </a:r>
            <a:r>
              <a:rPr lang="en-US" altLang="nl-NL" sz="2800" dirty="0" err="1">
                <a:latin typeface="Calibri" panose="020F0502020204030204" pitchFamily="34" charset="0"/>
              </a:rPr>
              <a:t>dan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moet</a:t>
            </a:r>
            <a:r>
              <a:rPr lang="en-US" altLang="nl-NL" sz="2800" dirty="0">
                <a:latin typeface="Calibri" panose="020F0502020204030204" pitchFamily="34" charset="0"/>
              </a:rPr>
              <a:t> je </a:t>
            </a:r>
            <a:r>
              <a:rPr lang="en-US" altLang="nl-NL" sz="2800" dirty="0" err="1">
                <a:latin typeface="Calibri" panose="020F0502020204030204" pitchFamily="34" charset="0"/>
              </a:rPr>
              <a:t>wel</a:t>
            </a:r>
            <a:r>
              <a:rPr lang="en-US" altLang="nl-NL" sz="2800" dirty="0">
                <a:latin typeface="Calibri" panose="020F0502020204030204" pitchFamily="34" charset="0"/>
              </a:rPr>
              <a:t> in het </a:t>
            </a:r>
            <a:r>
              <a:rPr lang="en-US" altLang="nl-NL" sz="2800" dirty="0" err="1">
                <a:latin typeface="Calibri" panose="020F0502020204030204" pitchFamily="34" charset="0"/>
              </a:rPr>
              <a:t>bezit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zijn</a:t>
            </a:r>
            <a:r>
              <a:rPr lang="en-US" altLang="nl-NL" sz="2800" dirty="0">
                <a:latin typeface="Calibri" panose="020F0502020204030204" pitchFamily="34" charset="0"/>
              </a:rPr>
              <a:t> van </a:t>
            </a:r>
            <a:r>
              <a:rPr lang="en-US" altLang="nl-NL" sz="2800" dirty="0" err="1">
                <a:latin typeface="Calibri" panose="020F0502020204030204" pitchFamily="34" charset="0"/>
              </a:rPr>
              <a:t>een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compensatiepunt</a:t>
            </a:r>
            <a:r>
              <a:rPr lang="en-US" altLang="nl-NL" sz="2800" dirty="0">
                <a:latin typeface="Calibri" panose="020F0502020204030204" pitchFamily="34" charset="0"/>
              </a:rPr>
              <a:t>!</a:t>
            </a:r>
          </a:p>
          <a:p>
            <a:endParaRPr lang="nl-NL" altLang="nl-NL" sz="2800" dirty="0">
              <a:latin typeface="Calibri" panose="020F0502020204030204" pitchFamily="34" charset="0"/>
            </a:endParaRPr>
          </a:p>
          <a:p>
            <a:r>
              <a:rPr lang="nl-NL" altLang="nl-NL" sz="2800" dirty="0">
                <a:latin typeface="Calibri" panose="020F0502020204030204" pitchFamily="34" charset="0"/>
              </a:rPr>
              <a:t>KG: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800" dirty="0">
                <a:latin typeface="Calibri" panose="020F0502020204030204" pitchFamily="34" charset="0"/>
              </a:rPr>
              <a:t>Dat je maximaal</a:t>
            </a:r>
            <a:r>
              <a:rPr lang="en-US" altLang="nl-NL" sz="2800" dirty="0">
                <a:latin typeface="Calibri" panose="020F0502020204030204" pitchFamily="34" charset="0"/>
              </a:rPr>
              <a:t> 3 </a:t>
            </a:r>
            <a:r>
              <a:rPr lang="en-US" altLang="nl-NL" sz="2800" dirty="0" err="1">
                <a:latin typeface="Calibri" panose="020F0502020204030204" pitchFamily="34" charset="0"/>
              </a:rPr>
              <a:t>berekende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onvoldoendes</a:t>
            </a:r>
            <a:r>
              <a:rPr lang="en-US" altLang="nl-NL" sz="2800" dirty="0">
                <a:latin typeface="Calibri" panose="020F0502020204030204" pitchFamily="34" charset="0"/>
              </a:rPr>
              <a:t> mag </a:t>
            </a:r>
            <a:r>
              <a:rPr lang="en-US" altLang="nl-NL" sz="2800" dirty="0" err="1">
                <a:latin typeface="Calibri" panose="020F0502020204030204" pitchFamily="34" charset="0"/>
              </a:rPr>
              <a:t>hebben</a:t>
            </a:r>
            <a:r>
              <a:rPr lang="en-US" altLang="nl-NL" sz="2800" dirty="0">
                <a:latin typeface="Calibri" panose="020F0502020204030204" pitchFamily="34" charset="0"/>
              </a:rPr>
              <a:t> op je </a:t>
            </a:r>
            <a:r>
              <a:rPr lang="en-US" altLang="nl-NL" sz="2800" dirty="0" err="1">
                <a:latin typeface="Calibri" panose="020F0502020204030204" pitchFamily="34" charset="0"/>
              </a:rPr>
              <a:t>cijferlijst</a:t>
            </a:r>
            <a:endParaRPr lang="en-US" altLang="nl-NL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nl-NL" sz="2800" dirty="0" err="1">
                <a:latin typeface="Calibri" panose="020F0502020204030204" pitchFamily="34" charset="0"/>
              </a:rPr>
              <a:t>waarvan</a:t>
            </a:r>
            <a:r>
              <a:rPr lang="en-US" altLang="nl-NL" sz="2800" dirty="0">
                <a:latin typeface="Calibri" panose="020F0502020204030204" pitchFamily="34" charset="0"/>
              </a:rPr>
              <a:t> max 2 </a:t>
            </a:r>
            <a:r>
              <a:rPr lang="en-US" altLang="nl-NL" sz="2800" dirty="0" err="1">
                <a:latin typeface="Calibri" panose="020F0502020204030204" pitchFamily="34" charset="0"/>
              </a:rPr>
              <a:t>berekende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onvoldoendes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voor</a:t>
            </a:r>
            <a:r>
              <a:rPr lang="en-US" altLang="nl-NL" sz="2800" dirty="0">
                <a:latin typeface="Calibri" panose="020F0502020204030204" pitchFamily="34" charset="0"/>
              </a:rPr>
              <a:t> de </a:t>
            </a:r>
            <a:r>
              <a:rPr lang="en-US" altLang="nl-NL" sz="2800" dirty="0" err="1">
                <a:latin typeface="Calibri" panose="020F0502020204030204" pitchFamily="34" charset="0"/>
              </a:rPr>
              <a:t>gekozen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examenvakken</a:t>
            </a:r>
            <a:r>
              <a:rPr lang="en-US" altLang="nl-NL" sz="2800" dirty="0">
                <a:latin typeface="Calibri" panose="020F050202020403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nl-NL" sz="2800" dirty="0">
                <a:latin typeface="Calibri" panose="020F0502020204030204" pitchFamily="34" charset="0"/>
              </a:rPr>
              <a:t>maar </a:t>
            </a:r>
            <a:r>
              <a:rPr lang="en-US" altLang="nl-NL" sz="2800" dirty="0" err="1">
                <a:latin typeface="Calibri" panose="020F0502020204030204" pitchFamily="34" charset="0"/>
              </a:rPr>
              <a:t>dan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moet</a:t>
            </a:r>
            <a:r>
              <a:rPr lang="en-US" altLang="nl-NL" sz="2800" dirty="0">
                <a:latin typeface="Calibri" panose="020F0502020204030204" pitchFamily="34" charset="0"/>
              </a:rPr>
              <a:t> je </a:t>
            </a:r>
            <a:r>
              <a:rPr lang="en-US" altLang="nl-NL" sz="2800" dirty="0" err="1">
                <a:latin typeface="Calibri" panose="020F0502020204030204" pitchFamily="34" charset="0"/>
              </a:rPr>
              <a:t>wel</a:t>
            </a:r>
            <a:r>
              <a:rPr lang="en-US" altLang="nl-NL" sz="2800" dirty="0">
                <a:latin typeface="Calibri" panose="020F0502020204030204" pitchFamily="34" charset="0"/>
              </a:rPr>
              <a:t> in het </a:t>
            </a:r>
            <a:r>
              <a:rPr lang="en-US" altLang="nl-NL" sz="2800" dirty="0" err="1">
                <a:latin typeface="Calibri" panose="020F0502020204030204" pitchFamily="34" charset="0"/>
              </a:rPr>
              <a:t>bezit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zijn</a:t>
            </a:r>
            <a:r>
              <a:rPr lang="en-US" altLang="nl-NL" sz="2800" dirty="0">
                <a:latin typeface="Calibri" panose="020F0502020204030204" pitchFamily="34" charset="0"/>
              </a:rPr>
              <a:t> van </a:t>
            </a:r>
            <a:r>
              <a:rPr lang="en-US" altLang="nl-NL" sz="2800" dirty="0" err="1">
                <a:latin typeface="Calibri" panose="020F0502020204030204" pitchFamily="34" charset="0"/>
              </a:rPr>
              <a:t>een</a:t>
            </a:r>
            <a:r>
              <a:rPr lang="en-US" altLang="nl-NL" sz="2800" dirty="0">
                <a:latin typeface="Calibri" panose="020F0502020204030204" pitchFamily="34" charset="0"/>
              </a:rPr>
              <a:t> </a:t>
            </a:r>
            <a:r>
              <a:rPr lang="en-US" altLang="nl-NL" sz="2800" dirty="0" err="1">
                <a:latin typeface="Calibri" panose="020F0502020204030204" pitchFamily="34" charset="0"/>
              </a:rPr>
              <a:t>compensatiepunt</a:t>
            </a:r>
            <a:r>
              <a:rPr lang="en-US" altLang="nl-NL" sz="2800" dirty="0">
                <a:latin typeface="Calibri" panose="020F0502020204030204" pitchFamily="34" charset="0"/>
              </a:rPr>
              <a:t>!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3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71550" y="857530"/>
            <a:ext cx="10248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Derde voorwaarde: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Maximaal één 5 op Nederlands of Wiskunde</a:t>
            </a: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endParaRPr lang="nl-NL" altLang="nl-NL" sz="3200" dirty="0">
              <a:latin typeface="Calibri" panose="020F0502020204030204" pitchFamily="34" charset="0"/>
            </a:endParaRPr>
          </a:p>
          <a:p>
            <a:r>
              <a:rPr lang="nl-NL" altLang="nl-NL" sz="3200" dirty="0">
                <a:latin typeface="Calibri" panose="020F0502020204030204" pitchFamily="34" charset="0"/>
              </a:rPr>
              <a:t>Vierde voorwaarde: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Alle handelingsopdrachten (NBO) voldoende!</a:t>
            </a:r>
          </a:p>
        </p:txBody>
      </p:sp>
    </p:spTree>
    <p:extLst>
      <p:ext uri="{BB962C8B-B14F-4D97-AF65-F5344CB8AC3E}">
        <p14:creationId xmlns:p14="http://schemas.microsoft.com/office/powerpoint/2010/main" val="2170595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BOM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998452" y="2242717"/>
            <a:ext cx="81950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200" dirty="0">
                <a:latin typeface="Calibri" panose="020F0502020204030204" pitchFamily="34" charset="0"/>
              </a:rPr>
              <a:t>Beroepen oriëntatie beurs 18 april 2023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Locatie: Friese poort Emmeloord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Aanvang 18.30 – 21.30 uur</a:t>
            </a:r>
          </a:p>
          <a:p>
            <a:r>
              <a:rPr lang="nl-NL" altLang="nl-NL" sz="3200" dirty="0">
                <a:latin typeface="Calibri" panose="020F0502020204030204" pitchFamily="34" charset="0"/>
              </a:rPr>
              <a:t>Staat vermeld in het PTA!</a:t>
            </a:r>
          </a:p>
        </p:txBody>
      </p:sp>
    </p:spTree>
    <p:extLst>
      <p:ext uri="{BB962C8B-B14F-4D97-AF65-F5344CB8AC3E}">
        <p14:creationId xmlns:p14="http://schemas.microsoft.com/office/powerpoint/2010/main" val="272887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Voorbeeld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66355" y="1690688"/>
            <a:ext cx="842702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48:  Keuzevak 1: Groei en Oogst </a:t>
            </a:r>
            <a:r>
              <a:rPr lang="nl-NL" sz="1800" dirty="0">
                <a:effectLst/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Hoogweg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Paprika , Bernhard Rozen/orchideeën 	Wouters,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BioRomeo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diverse akkerbouwers en fruittelers. 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11: keuzevak 2. Vistandbeheer en sportvisserij: Waterschap ZZL, 	Natuurmonumenten/Staatsbosbeheer, Polderworm, Forelwereld, 	Rioolzuivering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nl-NL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6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+mn-lt"/>
              </a:rPr>
              <a:t>Stage klas 3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66355" y="1690688"/>
            <a:ext cx="842702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Leerling heeft een stagemap gekregen met daarin: stageboekje. Hierin staan tips en opdrachten. Lees goed door. 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Stageformulieren in 3-voud: school, bedrijf en jezelf. Denk aan handtekeningen.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Stageformulieren inleveren: uiterlijk 4 november 2022 bij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Dhr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Tijms/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Mw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Hendriks 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 vragen, twijfel aan adres of hulp:  vraag stage-coördinatoren </a:t>
            </a:r>
          </a:p>
          <a:p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g.l.tijms@aeres.nl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j.hendriks@aeres.nl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nl-NL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83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VMBO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966355" y="1690688"/>
            <a:ext cx="842702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Voorbereidend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Middelbaar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Beroeps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Onderwijs</a:t>
            </a:r>
            <a:endParaRPr lang="en-US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Leerjaar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1 </a:t>
            </a: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2 de </a:t>
            </a: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onderbouw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=&gt; </a:t>
            </a:r>
            <a:r>
              <a:rPr lang="en-US" altLang="nl-NL" sz="32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advies</a:t>
            </a: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  <a:endParaRPr lang="nl-NL" altLang="nl-NL" sz="32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nl-NL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7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alt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niveau’s</a:t>
            </a:r>
            <a:b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333937" y="1121391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BBL 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	Basis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Beroepsgerichte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Leerweg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KBL 	Kader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Beroepsgerichte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Leerweg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GL	  	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Gemengde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Leerweg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TL    	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Theoretische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Leerweg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Klas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3BB					BBL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Klas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3K1 					KBL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Klas</a:t>
            </a:r>
            <a:r>
              <a:rPr lang="en-US" altLang="nl-NL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3KG		 			KG</a:t>
            </a:r>
            <a:endParaRPr lang="nl-NL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1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036" y="806137"/>
            <a:ext cx="10515600" cy="74814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Programma van Toetsing en Afsluiting</a:t>
            </a:r>
            <a:br>
              <a:rPr 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br>
              <a:rPr lang="nl-NL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48459" y="1554282"/>
            <a:ext cx="743989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Beschrijving van leerstof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Toetsprogramma</a:t>
            </a: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Regels waaraan een ieder zich moet houden</a:t>
            </a:r>
          </a:p>
          <a:p>
            <a:pPr>
              <a:lnSpc>
                <a:spcPct val="90000"/>
              </a:lnSpc>
              <a:defRPr/>
            </a:pP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Naslagwerk</a:t>
            </a:r>
          </a:p>
        </p:txBody>
      </p:sp>
    </p:spTree>
    <p:extLst>
      <p:ext uri="{BB962C8B-B14F-4D97-AF65-F5344CB8AC3E}">
        <p14:creationId xmlns:p14="http://schemas.microsoft.com/office/powerpoint/2010/main" val="335706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NL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nl-NL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Periodes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14400" y="2042613"/>
            <a:ext cx="848937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Leerjaar in 4 periodes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Tussentijdse toetsen (diagnostisch)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Tijdens lessen mogelijk een Hoofdtoets/Hoofdopdracht (NBO)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Afsluiten met een Eindtoets in een </a:t>
            </a:r>
            <a:r>
              <a:rPr lang="nl-NL" alt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toetsweek</a:t>
            </a:r>
            <a:endParaRPr lang="nl-NL" alt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toetsen of opdracht </a:t>
            </a:r>
            <a:endParaRPr lang="en-US" altLang="nl-NL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0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AVO </a:t>
            </a:r>
            <a:r>
              <a:rPr lang="en-US" alt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vakken</a:t>
            </a:r>
            <a:br>
              <a:rPr lang="nl-NL" sz="4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519"/>
            <a:ext cx="4584700" cy="1530481"/>
          </a:xfrm>
          <a:prstGeom prst="rect">
            <a:avLst/>
          </a:prstGeom>
        </p:spPr>
      </p:pic>
      <p:pic>
        <p:nvPicPr>
          <p:cNvPr id="5" name="Picture 2" descr="beeldcombinat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/>
          <a:stretch/>
        </p:blipFill>
        <p:spPr bwMode="auto">
          <a:xfrm>
            <a:off x="4584700" y="5327519"/>
            <a:ext cx="7607300" cy="153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271155" y="1138894"/>
            <a:ext cx="6096000" cy="36748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Nederlands</a:t>
            </a:r>
            <a:endParaRPr lang="en-US" altLang="nl-NL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Engels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Wiskunde</a:t>
            </a:r>
            <a:endParaRPr lang="en-US" altLang="nl-NL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Nask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Biologie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(GL)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Maatschappijleer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Lichamelijke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opvoeding</a:t>
            </a:r>
            <a:endParaRPr lang="en-US" altLang="nl-NL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Culturele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Kunstzinnige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l-NL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Vorming</a:t>
            </a:r>
            <a:r>
              <a:rPr lang="en-US" altLang="nl-NL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342401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9978F19AFF8418573EDDEB2B7E9B5" ma:contentTypeVersion="10" ma:contentTypeDescription="Een nieuw document maken." ma:contentTypeScope="" ma:versionID="c71960ce08ba01e73e3fb7e4c6162615">
  <xsd:schema xmlns:xsd="http://www.w3.org/2001/XMLSchema" xmlns:xs="http://www.w3.org/2001/XMLSchema" xmlns:p="http://schemas.microsoft.com/office/2006/metadata/properties" xmlns:ns3="ccc50947-4f5b-428b-b2eb-87ca32593668" targetNamespace="http://schemas.microsoft.com/office/2006/metadata/properties" ma:root="true" ma:fieldsID="07cf1d07a912f36631240c9fe09a5049" ns3:_="">
    <xsd:import namespace="ccc50947-4f5b-428b-b2eb-87ca325936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947-4f5b-428b-b2eb-87ca32593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5033F9-E698-4EA4-860B-DCD0E50AB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2003FE-B8A5-4EE2-AA5B-625B6045B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c50947-4f5b-428b-b2eb-87ca32593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8968D3-6E83-4C5D-8B21-25F29F8C96FD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ccc50947-4f5b-428b-b2eb-87ca3259366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733</Words>
  <Application>Microsoft Office PowerPoint</Application>
  <PresentationFormat>Breedbeeld</PresentationFormat>
  <Paragraphs>160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Kantoorthema</vt:lpstr>
      <vt:lpstr>PowerPoint-presentatie</vt:lpstr>
      <vt:lpstr>Stage klas 3</vt:lpstr>
      <vt:lpstr>Voorbeeld</vt:lpstr>
      <vt:lpstr>Stage klas 3</vt:lpstr>
      <vt:lpstr>VMBO</vt:lpstr>
      <vt:lpstr>De niveau’s </vt:lpstr>
      <vt:lpstr>Programma van Toetsing en Afsluiting  </vt:lpstr>
      <vt:lpstr>4 Periodes</vt:lpstr>
      <vt:lpstr>De AVO vakken </vt:lpstr>
      <vt:lpstr>Periodecijfers AVO</vt:lpstr>
      <vt:lpstr>Profiel Groen</vt:lpstr>
      <vt:lpstr>Cijfers Groenprofiel </vt:lpstr>
      <vt:lpstr>Groen keuzevakken</vt:lpstr>
      <vt:lpstr>Periodecijfers Groen keuzevak BB /KB </vt:lpstr>
      <vt:lpstr>Periodecijfers Groen GL </vt:lpstr>
      <vt:lpstr>Stage</vt:lpstr>
      <vt:lpstr>Stage</vt:lpstr>
      <vt:lpstr>Keuzes dit schooljaar </vt:lpstr>
      <vt:lpstr>Keuzes dit schooljaar </vt:lpstr>
      <vt:lpstr>Wat bepaalt je keuze?</vt:lpstr>
      <vt:lpstr>Herkansingen algemeen vormende vakken</vt:lpstr>
      <vt:lpstr>Herkansingen groen.</vt:lpstr>
      <vt:lpstr>Overgangsnorm</vt:lpstr>
      <vt:lpstr>PowerPoint-presentatie</vt:lpstr>
      <vt:lpstr>PowerPoint-presentatie</vt:lpstr>
      <vt:lpstr>BOM</vt:lpstr>
    </vt:vector>
  </TitlesOfParts>
  <Company>Aeres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Tijms, G.</dc:creator>
  <cp:lastModifiedBy>Gerald Tijms</cp:lastModifiedBy>
  <cp:revision>45</cp:revision>
  <dcterms:created xsi:type="dcterms:W3CDTF">2017-07-11T07:35:02Z</dcterms:created>
  <dcterms:modified xsi:type="dcterms:W3CDTF">2022-09-06T13:34:37Z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0x010100B519978F19AFF8418573EDDEB2B7E9B5</vt:lpwstr>
  </property>
</Properties>
</file>